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77" r:id="rId3"/>
    <p:sldId id="257" r:id="rId4"/>
    <p:sldId id="268" r:id="rId5"/>
    <p:sldId id="276" r:id="rId6"/>
    <p:sldId id="260" r:id="rId7"/>
    <p:sldId id="262" r:id="rId8"/>
    <p:sldId id="270" r:id="rId9"/>
    <p:sldId id="271" r:id="rId10"/>
    <p:sldId id="275" r:id="rId11"/>
    <p:sldId id="273" r:id="rId12"/>
    <p:sldId id="261" r:id="rId13"/>
    <p:sldId id="258" r:id="rId14"/>
    <p:sldId id="259" r:id="rId15"/>
    <p:sldId id="267" r:id="rId16"/>
    <p:sldId id="278" r:id="rId17"/>
    <p:sldId id="263" r:id="rId18"/>
    <p:sldId id="264" r:id="rId19"/>
    <p:sldId id="266" r:id="rId20"/>
    <p:sldId id="26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899" autoAdjust="0"/>
  </p:normalViewPr>
  <p:slideViewPr>
    <p:cSldViewPr snapToGrid="0" snapToObjects="1">
      <p:cViewPr varScale="1">
        <p:scale>
          <a:sx n="90" d="100"/>
          <a:sy n="90" d="100"/>
        </p:scale>
        <p:origin x="-15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78E27-0A4F-E948-A5AF-F3F1AA0608C2}" type="datetimeFigureOut">
              <a:rPr lang="en-US" smtClean="0"/>
              <a:t>12/9/15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AA9C9D-4F64-9B48-8B09-9F8B19E44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5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AA9C9D-4F64-9B48-8B09-9F8B19E44F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433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 smtClean="0"/>
              <a:t>Authors Name</a:t>
            </a:r>
          </a:p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385" y="6416000"/>
            <a:ext cx="4503614" cy="4372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LLNL-PRES-679912</a:t>
            </a:r>
            <a:r>
              <a:rPr lang="en-US" sz="800" dirty="0" smtClean="0"/>
              <a:t> </a:t>
            </a:r>
            <a:endParaRPr lang="en-US" sz="800" kern="1200" dirty="0" smtClean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  <a:endParaRPr lang="en-US" sz="700" kern="1200" dirty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</p:txBody>
      </p:sp>
      <p:pic>
        <p:nvPicPr>
          <p:cNvPr id="18" name="Picture 17" descr="LLNL_Logo_WHT-LR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74B9348-339B-4B4A-BB2D-ADB192F6B2B3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BC28C28-878E-0A41-B7BD-FEBB30EB0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60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 smtClean="0">
                <a:latin typeface="Arial"/>
                <a:cs typeface="Arial"/>
              </a:rPr>
              <a:t>LLNL-PRES-679912</a:t>
            </a: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3">
            <a:alphaModFix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8" y="649632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</p:sldLayoutIdLst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gif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CMDI/ezCMOR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PCMDI/xml-cmor3-databas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Climate Model Output Rewriter (CMOR)</a:t>
            </a:r>
            <a:br>
              <a:rPr lang="en-US" sz="3200" dirty="0" smtClean="0"/>
            </a:br>
            <a:r>
              <a:rPr lang="en-US" sz="3200" dirty="0" smtClean="0"/>
              <a:t>Version 3</a:t>
            </a:r>
            <a:endParaRPr lang="en-US" sz="32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CMIP6 tables and MIPs post-</a:t>
            </a:r>
            <a:r>
              <a:rPr lang="en-US" dirty="0" smtClean="0"/>
              <a:t>processing</a:t>
            </a:r>
          </a:p>
          <a:p>
            <a:endParaRPr lang="en-US" dirty="0"/>
          </a:p>
          <a:p>
            <a:r>
              <a:rPr lang="en-US" dirty="0" smtClean="0"/>
              <a:t>Monterey – December 10, 2015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Denis Nadeau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5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457200">
              <a:buFont typeface="+mj-lt"/>
              <a:buAutoNum type="arabicPeriod"/>
            </a:pPr>
            <a:endParaRPr lang="en-US" dirty="0" smtClean="0"/>
          </a:p>
          <a:p>
            <a:pPr marL="800100" lvl="1" indent="-457200">
              <a:buFont typeface="+mj-lt"/>
              <a:buAutoNum type="arabicPeriod"/>
            </a:pPr>
            <a:r>
              <a:rPr lang="en-US" dirty="0" smtClean="0"/>
              <a:t>Add </a:t>
            </a:r>
            <a:r>
              <a:rPr lang="en-US" dirty="0"/>
              <a:t>new </a:t>
            </a:r>
            <a:r>
              <a:rPr lang="en-US" dirty="0" smtClean="0"/>
              <a:t>tables to better handle a wider range of model output and observational data. 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Convert tables to JSON </a:t>
            </a:r>
            <a:r>
              <a:rPr lang="en-US" dirty="0" smtClean="0"/>
              <a:t>files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Allow more flexibility specially for metadata</a:t>
            </a:r>
            <a:r>
              <a:rPr lang="en-US" dirty="0" smtClean="0"/>
              <a:t>.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Add new projects for CMIP6</a:t>
            </a:r>
            <a:r>
              <a:rPr lang="en-US" dirty="0" smtClean="0"/>
              <a:t>.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Add new variables, spatial and temporal resolution</a:t>
            </a:r>
            <a:r>
              <a:rPr lang="en-US" dirty="0" smtClean="0"/>
              <a:t>.</a:t>
            </a:r>
            <a:endParaRPr lang="en-US" dirty="0"/>
          </a:p>
          <a:p>
            <a:pPr marL="800100" lvl="1" indent="-457200">
              <a:buFont typeface="+mj-lt"/>
              <a:buAutoNum type="arabicPeriod"/>
            </a:pPr>
            <a:endParaRPr lang="en-US" dirty="0" smtClean="0"/>
          </a:p>
          <a:p>
            <a:pPr marL="800100" lvl="1" indent="-457200">
              <a:buFont typeface="+mj-lt"/>
              <a:buAutoNum type="arabicPeriod"/>
            </a:pPr>
            <a:r>
              <a:rPr lang="en-US" dirty="0" smtClean="0"/>
              <a:t>Provide more complete Quality Control information </a:t>
            </a:r>
          </a:p>
          <a:p>
            <a:pPr marL="971550" lvl="2" indent="-457200"/>
            <a:r>
              <a:rPr lang="en-US" dirty="0" smtClean="0"/>
              <a:t>(e.g., valid max and min for more fields)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CMOR3</a:t>
            </a:r>
            <a:br>
              <a:rPr lang="en-US" dirty="0"/>
            </a:br>
            <a:r>
              <a:rPr lang="en-US" dirty="0"/>
              <a:t>What’s new?</a:t>
            </a:r>
          </a:p>
        </p:txBody>
      </p:sp>
    </p:spTree>
    <p:extLst>
      <p:ext uri="{BB962C8B-B14F-4D97-AF65-F5344CB8AC3E}">
        <p14:creationId xmlns:p14="http://schemas.microsoft.com/office/powerpoint/2010/main" val="3388159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CMOR3</a:t>
            </a:r>
            <a:br>
              <a:rPr lang="en-US" dirty="0" smtClean="0"/>
            </a:br>
            <a:r>
              <a:rPr lang="en-US" dirty="0" smtClean="0"/>
              <a:t>What’s new?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2000" b="1" dirty="0" smtClean="0"/>
              <a:t>Use filename templates:</a:t>
            </a:r>
          </a:p>
          <a:p>
            <a:r>
              <a:rPr lang="en-US" b="1" dirty="0" smtClean="0"/>
              <a:t>CMIP5</a:t>
            </a:r>
          </a:p>
          <a:p>
            <a:pPr lvl="1"/>
            <a:r>
              <a:rPr lang="en-US" b="1" dirty="0" smtClean="0"/>
              <a:t>hfss_Amon_HadGEM2</a:t>
            </a:r>
            <a:r>
              <a:rPr lang="en-US" b="1" dirty="0"/>
              <a:t>-AO_historical_r1i1p1_186001-200512</a:t>
            </a:r>
            <a:r>
              <a:rPr lang="en-US" b="1" dirty="0" smtClean="0"/>
              <a:t>.c</a:t>
            </a:r>
          </a:p>
          <a:p>
            <a:pPr lvl="2"/>
            <a:r>
              <a:rPr lang="en-US" b="1" dirty="0" smtClean="0"/>
              <a:t>&lt;variable&gt;_&lt;realm&gt;_&lt;institute&gt;_&lt;experiment&gt;_&lt;rip&gt;_&lt;timestamp&gt;.</a:t>
            </a:r>
            <a:r>
              <a:rPr lang="en-US" b="1" dirty="0" err="1" smtClean="0"/>
              <a:t>nc</a:t>
            </a:r>
            <a:endParaRPr lang="en-US" b="1" dirty="0" smtClean="0"/>
          </a:p>
          <a:p>
            <a:r>
              <a:rPr lang="en-US" b="1" dirty="0" smtClean="0"/>
              <a:t>CMIP6</a:t>
            </a:r>
          </a:p>
          <a:p>
            <a:pPr lvl="1"/>
            <a:r>
              <a:rPr lang="en-US" sz="1600" b="1" dirty="0" smtClean="0"/>
              <a:t>&lt;</a:t>
            </a:r>
            <a:r>
              <a:rPr lang="en-US" sz="1600" b="1" dirty="0" err="1"/>
              <a:t>variable_id</a:t>
            </a:r>
            <a:r>
              <a:rPr lang="en-US" sz="1600" b="1" dirty="0"/>
              <a:t>&gt;_&lt;</a:t>
            </a:r>
            <a:r>
              <a:rPr lang="en-US" sz="1600" b="1" dirty="0" err="1"/>
              <a:t>table_id</a:t>
            </a:r>
            <a:r>
              <a:rPr lang="en-US" sz="1600" b="1" dirty="0"/>
              <a:t>&gt;_&lt;</a:t>
            </a:r>
            <a:r>
              <a:rPr lang="en-US" sz="1600" b="1" dirty="0" err="1"/>
              <a:t>experiment_id</a:t>
            </a:r>
            <a:r>
              <a:rPr lang="en-US" sz="1600" b="1" dirty="0" smtClean="0"/>
              <a:t>&gt;_</a:t>
            </a:r>
            <a:r>
              <a:rPr lang="en-US" sz="1600" b="1" dirty="0"/>
              <a:t>&lt;</a:t>
            </a:r>
            <a:r>
              <a:rPr lang="en-US" sz="1600" b="1" i="1" dirty="0" err="1">
                <a:solidFill>
                  <a:schemeClr val="accent1">
                    <a:lumMod val="75000"/>
                  </a:schemeClr>
                </a:solidFill>
              </a:rPr>
              <a:t>source_id</a:t>
            </a:r>
            <a:r>
              <a:rPr lang="en-US" sz="1600" b="1" dirty="0"/>
              <a:t>&gt;_&lt;</a:t>
            </a:r>
            <a:r>
              <a:rPr lang="en-US" sz="1600" b="1" dirty="0" err="1" smtClean="0"/>
              <a:t>run_variant_id</a:t>
            </a:r>
            <a:r>
              <a:rPr lang="en-US" sz="1600" b="1" dirty="0" smtClean="0"/>
              <a:t>(rip)&gt;</a:t>
            </a:r>
            <a:r>
              <a:rPr lang="en-US" sz="1600" b="1" dirty="0"/>
              <a:t>_ &lt;</a:t>
            </a:r>
            <a:r>
              <a:rPr lang="en-US" sz="1600" b="1" i="1" dirty="0" err="1" smtClean="0">
                <a:solidFill>
                  <a:srgbClr val="376092"/>
                </a:solidFill>
              </a:rPr>
              <a:t>grid_id</a:t>
            </a:r>
            <a:r>
              <a:rPr lang="en-US" sz="1600" b="1" i="1" dirty="0" smtClean="0">
                <a:solidFill>
                  <a:srgbClr val="376092"/>
                </a:solidFill>
              </a:rPr>
              <a:t>(</a:t>
            </a:r>
            <a:r>
              <a:rPr lang="en-US" sz="1600" b="1" i="1" dirty="0" err="1" smtClean="0">
                <a:solidFill>
                  <a:srgbClr val="376092"/>
                </a:solidFill>
              </a:rPr>
              <a:t>regrid</a:t>
            </a:r>
            <a:r>
              <a:rPr lang="en-US" sz="1600" b="1" dirty="0" smtClean="0"/>
              <a:t>)&gt;_&lt;</a:t>
            </a:r>
            <a:r>
              <a:rPr lang="en-US" sz="1600" b="1" dirty="0" err="1" smtClean="0"/>
              <a:t>time_range</a:t>
            </a:r>
            <a:r>
              <a:rPr lang="en-US" sz="1600" b="1" dirty="0"/>
              <a:t>&gt;</a:t>
            </a:r>
            <a:r>
              <a:rPr lang="en-US" sz="1600" b="1" dirty="0" smtClean="0"/>
              <a:t>.</a:t>
            </a:r>
            <a:r>
              <a:rPr lang="en-US" sz="1600" b="1" dirty="0" err="1" smtClean="0"/>
              <a:t>nc</a:t>
            </a:r>
            <a:endParaRPr lang="en-US" sz="1600" b="1" dirty="0"/>
          </a:p>
          <a:p>
            <a:pPr lvl="1"/>
            <a:endParaRPr lang="en-US" sz="1600" b="1" dirty="0"/>
          </a:p>
          <a:p>
            <a:r>
              <a:rPr lang="en-US" b="1" dirty="0" smtClean="0"/>
              <a:t>obs4MIPs</a:t>
            </a:r>
          </a:p>
          <a:p>
            <a:pPr lvl="1"/>
            <a:r>
              <a:rPr lang="en-US" b="1" dirty="0"/>
              <a:t>cltNobs_MODIS_L3_C5_200003-201109.</a:t>
            </a:r>
            <a:r>
              <a:rPr lang="en-US" b="1" dirty="0" smtClean="0"/>
              <a:t>nc</a:t>
            </a:r>
          </a:p>
          <a:p>
            <a:pPr lvl="2"/>
            <a:r>
              <a:rPr lang="en-US" b="1" dirty="0" smtClean="0"/>
              <a:t>&lt;variable&gt;_&lt;satellite&gt;_&lt;Level&gt;_&lt;version&gt;_&lt;timestamp&gt;.</a:t>
            </a:r>
            <a:r>
              <a:rPr lang="en-US" b="1" dirty="0" err="1" smtClean="0"/>
              <a:t>nc</a:t>
            </a:r>
            <a:endParaRPr lang="en-US" b="1" dirty="0" smtClean="0"/>
          </a:p>
          <a:p>
            <a:pPr lvl="2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01977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1321020"/>
            <a:ext cx="7246938" cy="30076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588898" y="1586270"/>
            <a:ext cx="2658040" cy="2429504"/>
          </a:xfrm>
          <a:prstGeom prst="rect">
            <a:avLst/>
          </a:prstGeom>
          <a:solidFill>
            <a:srgbClr val="C3D69B"/>
          </a:solidFill>
          <a:ln w="28575" cmpd="sng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0" y="4526553"/>
            <a:ext cx="9144000" cy="18429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E46C0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CMOR3 Workflow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93196" y="2131440"/>
            <a:ext cx="1324512" cy="138679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j</a:t>
            </a:r>
            <a:r>
              <a:rPr lang="en-US" dirty="0" err="1" smtClean="0">
                <a:solidFill>
                  <a:schemeClr val="tx1"/>
                </a:solidFill>
              </a:rPr>
              <a:t>son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Tables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1407" y="2131440"/>
            <a:ext cx="1324512" cy="138679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XML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Table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>
            <a:stCxn id="5" idx="3"/>
            <a:endCxn id="4" idx="1"/>
          </p:cNvCxnSpPr>
          <p:nvPr/>
        </p:nvCxnSpPr>
        <p:spPr>
          <a:xfrm>
            <a:off x="1495919" y="2824836"/>
            <a:ext cx="997277" cy="0"/>
          </a:xfrm>
          <a:prstGeom prst="straightConnector1">
            <a:avLst/>
          </a:prstGeom>
          <a:ln>
            <a:solidFill>
              <a:srgbClr val="4F6228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95919" y="2362012"/>
            <a:ext cx="805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13" name="Left Brace 12"/>
          <p:cNvSpPr/>
          <p:nvPr/>
        </p:nvSpPr>
        <p:spPr>
          <a:xfrm>
            <a:off x="3817708" y="1586270"/>
            <a:ext cx="779128" cy="2429504"/>
          </a:xfrm>
          <a:prstGeom prst="leftBrace">
            <a:avLst>
              <a:gd name="adj1" fmla="val 78330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4F6228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07848" y="4892090"/>
            <a:ext cx="1324512" cy="13867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CMOR3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7" name="Straight Arrow Connector 16"/>
          <p:cNvCxnSpPr>
            <a:stCxn id="16" idx="3"/>
            <a:endCxn id="20" idx="1"/>
          </p:cNvCxnSpPr>
          <p:nvPr/>
        </p:nvCxnSpPr>
        <p:spPr>
          <a:xfrm>
            <a:off x="4332360" y="5585486"/>
            <a:ext cx="1052979" cy="379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385339" y="4895885"/>
            <a:ext cx="1324512" cy="13867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CMIP6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Files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11822" y="4932220"/>
            <a:ext cx="1022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Rewrite </a:t>
            </a:r>
          </a:p>
          <a:p>
            <a:r>
              <a:rPr lang="en-US" dirty="0" smtClean="0"/>
              <a:t>variables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320832" y="3518232"/>
            <a:ext cx="0" cy="1373858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31717" y="4895885"/>
            <a:ext cx="1364202" cy="13867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GCM Run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9" name="Straight Arrow Connector 28"/>
          <p:cNvCxnSpPr>
            <a:stCxn id="28" idx="3"/>
            <a:endCxn id="16" idx="1"/>
          </p:cNvCxnSpPr>
          <p:nvPr/>
        </p:nvCxnSpPr>
        <p:spPr>
          <a:xfrm flipV="1">
            <a:off x="1495919" y="5585486"/>
            <a:ext cx="1511929" cy="379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39809" y="4943457"/>
            <a:ext cx="169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 model</a:t>
            </a:r>
          </a:p>
          <a:p>
            <a:r>
              <a:rPr lang="en-US" dirty="0" smtClean="0"/>
              <a:t>output files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01586" y="1438682"/>
            <a:ext cx="2745352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endParaRPr lang="en-US" sz="1400" dirty="0" smtClean="0">
              <a:latin typeface="Andale Mono"/>
              <a:ea typeface="ヒラギノ角ゴ Pro W3"/>
              <a:cs typeface="Andale Mono"/>
            </a:endParaRP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MIPs: {</a:t>
            </a: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</a:t>
            </a:r>
            <a:r>
              <a:rPr lang="en-US" sz="1400" dirty="0" err="1" smtClean="0">
                <a:latin typeface="Andale Mono"/>
                <a:ea typeface="ヒラギノ角ゴ Pro W3"/>
                <a:cs typeface="Andale Mono"/>
              </a:rPr>
              <a:t>GeoMIP</a:t>
            </a:r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: {</a:t>
            </a: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	Experiments: {</a:t>
            </a: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		Variables: {</a:t>
            </a:r>
          </a:p>
          <a:p>
            <a:endParaRPr lang="en-US" sz="1400" dirty="0" smtClean="0">
              <a:latin typeface="Andale Mono"/>
              <a:ea typeface="ヒラギノ角ゴ Pro W3"/>
              <a:cs typeface="Andale Mono"/>
            </a:endParaRP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				  }</a:t>
            </a: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			}</a:t>
            </a:r>
          </a:p>
          <a:p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			}</a:t>
            </a:r>
          </a:p>
          <a:p>
            <a:r>
              <a:rPr lang="en-US" sz="1400" dirty="0">
                <a:latin typeface="Andale Mono"/>
                <a:ea typeface="ヒラギノ角ゴ Pro W3"/>
                <a:cs typeface="Andale Mono"/>
              </a:rPr>
              <a:t>	</a:t>
            </a:r>
            <a:r>
              <a:rPr lang="en-US" sz="1400" dirty="0" smtClean="0">
                <a:latin typeface="Andale Mono"/>
                <a:ea typeface="ヒラギノ角ゴ Pro W3"/>
                <a:cs typeface="Andale Mono"/>
              </a:rPr>
              <a:t>}</a:t>
            </a:r>
            <a:endParaRPr lang="en-US" sz="1400" dirty="0">
              <a:latin typeface="Andale Mono"/>
              <a:ea typeface="ヒラギノ角ゴ Pro W3"/>
              <a:cs typeface="Andale Mono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7762830" y="4895792"/>
            <a:ext cx="1324512" cy="138679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ESGF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37" name="Straight Arrow Connector 36"/>
          <p:cNvCxnSpPr>
            <a:stCxn id="20" idx="3"/>
            <a:endCxn id="36" idx="1"/>
          </p:cNvCxnSpPr>
          <p:nvPr/>
        </p:nvCxnSpPr>
        <p:spPr>
          <a:xfrm flipV="1">
            <a:off x="6709851" y="5589188"/>
            <a:ext cx="1052979" cy="93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782558" y="5209219"/>
            <a:ext cx="86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Publish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670104" y="4526553"/>
            <a:ext cx="138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Load Table</a:t>
            </a:r>
            <a:endParaRPr lang="en-US" dirty="0"/>
          </a:p>
        </p:txBody>
      </p:sp>
      <p:cxnSp>
        <p:nvCxnSpPr>
          <p:cNvPr id="51" name="Straight Connector 50"/>
          <p:cNvCxnSpPr/>
          <p:nvPr/>
        </p:nvCxnSpPr>
        <p:spPr>
          <a:xfrm>
            <a:off x="4596836" y="1585040"/>
            <a:ext cx="265804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4556903" y="4008129"/>
            <a:ext cx="265804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391367" y="5684692"/>
            <a:ext cx="16951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(Native format)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04184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Collaboration with NASA Goddard Space Flight Center (NCCS)</a:t>
            </a:r>
          </a:p>
          <a:p>
            <a:pPr lvl="1"/>
            <a:r>
              <a:rPr lang="en-US" dirty="0" smtClean="0"/>
              <a:t>Convert observation gridded data to CMIP file format using CMOR</a:t>
            </a:r>
          </a:p>
          <a:p>
            <a:pPr lvl="1"/>
            <a:r>
              <a:rPr lang="en-US" dirty="0" smtClean="0"/>
              <a:t>Convert model reanalysis data format using CMOR.</a:t>
            </a:r>
          </a:p>
          <a:p>
            <a:r>
              <a:rPr lang="en-US" dirty="0" smtClean="0"/>
              <a:t>Post-processing CMOR2 output files</a:t>
            </a:r>
          </a:p>
          <a:p>
            <a:pPr lvl="1"/>
            <a:r>
              <a:rPr lang="en-US" dirty="0" smtClean="0"/>
              <a:t>Delete attributes</a:t>
            </a:r>
          </a:p>
          <a:p>
            <a:pPr lvl="2"/>
            <a:r>
              <a:rPr lang="en-US" dirty="0" smtClean="0"/>
              <a:t>Realization, initialization, physics</a:t>
            </a:r>
          </a:p>
          <a:p>
            <a:pPr lvl="1"/>
            <a:r>
              <a:rPr lang="en-US" dirty="0" smtClean="0"/>
              <a:t>Add attributes</a:t>
            </a:r>
          </a:p>
          <a:p>
            <a:pPr lvl="2"/>
            <a:r>
              <a:rPr lang="en-US" dirty="0" smtClean="0"/>
              <a:t>Title</a:t>
            </a:r>
          </a:p>
          <a:p>
            <a:pPr lvl="1"/>
            <a:r>
              <a:rPr lang="en-US" dirty="0" smtClean="0"/>
              <a:t>Set filename convention.</a:t>
            </a:r>
          </a:p>
          <a:p>
            <a:pPr lvl="1"/>
            <a:r>
              <a:rPr lang="en-US" dirty="0" smtClean="0"/>
              <a:t>Set directory path convention.</a:t>
            </a:r>
            <a:endParaRPr lang="en-US" dirty="0"/>
          </a:p>
          <a:p>
            <a:r>
              <a:rPr lang="en-US" dirty="0" smtClean="0"/>
              <a:t>Add these options to CMOR version 3 for flexibility.</a:t>
            </a:r>
          </a:p>
          <a:p>
            <a:pPr lvl="2"/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ezCMOR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611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ezCMOR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70200" y="1533775"/>
            <a:ext cx="2324100" cy="4445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24200" y="1648075"/>
            <a:ext cx="1663700" cy="66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Grads/CTL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11200" y="3083175"/>
            <a:ext cx="1663700" cy="1193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Read resource files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36900" y="3959475"/>
            <a:ext cx="1663700" cy="66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000000"/>
                </a:solidFill>
              </a:rPr>
              <a:t>netCDF</a:t>
            </a:r>
            <a:r>
              <a:rPr lang="en-US" sz="2000" dirty="0" smtClean="0">
                <a:solidFill>
                  <a:srgbClr val="000000"/>
                </a:solidFill>
              </a:rPr>
              <a:t> list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124200" y="2803775"/>
            <a:ext cx="1663700" cy="66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000000"/>
                </a:solidFill>
              </a:rPr>
              <a:t>netCDF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136900" y="5115175"/>
            <a:ext cx="1663700" cy="660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rgbClr val="000000"/>
                </a:solidFill>
              </a:rPr>
              <a:t>matlab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84227" y="675478"/>
            <a:ext cx="141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Handlers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7493000" y="3083175"/>
            <a:ext cx="1308100" cy="1193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Post-processing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384800" y="3083175"/>
            <a:ext cx="1663700" cy="1193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Call CMOR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/>
          <p:cNvCxnSpPr>
            <a:stCxn id="9" idx="3"/>
            <a:endCxn id="8" idx="1"/>
          </p:cNvCxnSpPr>
          <p:nvPr/>
        </p:nvCxnSpPr>
        <p:spPr>
          <a:xfrm flipV="1">
            <a:off x="2374900" y="1978275"/>
            <a:ext cx="749300" cy="17018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</p:cNvCxnSpPr>
          <p:nvPr/>
        </p:nvCxnSpPr>
        <p:spPr>
          <a:xfrm flipV="1">
            <a:off x="2374900" y="3184775"/>
            <a:ext cx="711200" cy="4953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3"/>
            <a:endCxn id="12" idx="1"/>
          </p:cNvCxnSpPr>
          <p:nvPr/>
        </p:nvCxnSpPr>
        <p:spPr>
          <a:xfrm>
            <a:off x="2374900" y="3680075"/>
            <a:ext cx="762000" cy="17653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3"/>
            <a:endCxn id="10" idx="1"/>
          </p:cNvCxnSpPr>
          <p:nvPr/>
        </p:nvCxnSpPr>
        <p:spPr>
          <a:xfrm>
            <a:off x="2374900" y="3680075"/>
            <a:ext cx="762000" cy="6096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5" idx="1"/>
          </p:cNvCxnSpPr>
          <p:nvPr/>
        </p:nvCxnSpPr>
        <p:spPr>
          <a:xfrm>
            <a:off x="4787900" y="1978275"/>
            <a:ext cx="596900" cy="17018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1" idx="3"/>
            <a:endCxn id="15" idx="1"/>
          </p:cNvCxnSpPr>
          <p:nvPr/>
        </p:nvCxnSpPr>
        <p:spPr>
          <a:xfrm>
            <a:off x="4787900" y="3133975"/>
            <a:ext cx="596900" cy="5461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5" idx="1"/>
          </p:cNvCxnSpPr>
          <p:nvPr/>
        </p:nvCxnSpPr>
        <p:spPr>
          <a:xfrm flipV="1">
            <a:off x="4800600" y="3680075"/>
            <a:ext cx="584200" cy="6096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  <a:endCxn id="15" idx="1"/>
          </p:cNvCxnSpPr>
          <p:nvPr/>
        </p:nvCxnSpPr>
        <p:spPr>
          <a:xfrm flipV="1">
            <a:off x="4800600" y="3680075"/>
            <a:ext cx="584200" cy="176530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5" idx="3"/>
            <a:endCxn id="14" idx="1"/>
          </p:cNvCxnSpPr>
          <p:nvPr/>
        </p:nvCxnSpPr>
        <p:spPr>
          <a:xfrm>
            <a:off x="7048500" y="3680075"/>
            <a:ext cx="444500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600700" y="1736975"/>
            <a:ext cx="30453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Goal: </a:t>
            </a:r>
          </a:p>
          <a:p>
            <a:r>
              <a:rPr lang="en-US" dirty="0" smtClean="0"/>
              <a:t>    Create time/level/</a:t>
            </a:r>
            <a:r>
              <a:rPr lang="en-US" dirty="0" err="1" smtClean="0"/>
              <a:t>lat</a:t>
            </a:r>
            <a:r>
              <a:rPr lang="en-US" dirty="0" smtClean="0"/>
              <a:t>/</a:t>
            </a:r>
            <a:r>
              <a:rPr lang="en-US" dirty="0" err="1" smtClean="0"/>
              <a:t>lon</a:t>
            </a:r>
            <a:endParaRPr lang="en-US" dirty="0"/>
          </a:p>
          <a:p>
            <a:r>
              <a:rPr lang="en-US" dirty="0" smtClean="0"/>
              <a:t>    Prepare axes for CMOR2</a:t>
            </a:r>
          </a:p>
          <a:p>
            <a:endParaRPr lang="en-US" dirty="0"/>
          </a:p>
        </p:txBody>
      </p:sp>
      <p:pic>
        <p:nvPicPr>
          <p:cNvPr id="26" name="Picture 25" descr="3D-arra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7" y="1481553"/>
            <a:ext cx="2171700" cy="1436521"/>
          </a:xfrm>
          <a:prstGeom prst="rect">
            <a:avLst/>
          </a:prstGeom>
        </p:spPr>
      </p:pic>
      <p:pic>
        <p:nvPicPr>
          <p:cNvPr id="27" name="Picture 26" descr="multi_array_to_cu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500" y="4419179"/>
            <a:ext cx="2781300" cy="176279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8288866" y="6175853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time</a:t>
            </a:r>
            <a:endParaRPr lang="en-US" sz="800" dirty="0"/>
          </a:p>
        </p:txBody>
      </p:sp>
      <p:sp>
        <p:nvSpPr>
          <p:cNvPr id="29" name="Rectangle 28"/>
          <p:cNvSpPr/>
          <p:nvPr/>
        </p:nvSpPr>
        <p:spPr>
          <a:xfrm>
            <a:off x="6337300" y="6213725"/>
            <a:ext cx="1860550" cy="1254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292850" y="6162925"/>
            <a:ext cx="7094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1979-01-01</a:t>
            </a:r>
            <a:endParaRPr lang="en-US" sz="800" dirty="0"/>
          </a:p>
        </p:txBody>
      </p:sp>
      <p:sp>
        <p:nvSpPr>
          <p:cNvPr id="31" name="TextBox 30"/>
          <p:cNvSpPr txBox="1"/>
          <p:nvPr/>
        </p:nvSpPr>
        <p:spPr>
          <a:xfrm>
            <a:off x="6908800" y="6162925"/>
            <a:ext cx="7094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1979-02-01</a:t>
            </a:r>
            <a:endParaRPr lang="en-US" sz="800" dirty="0"/>
          </a:p>
        </p:txBody>
      </p:sp>
      <p:sp>
        <p:nvSpPr>
          <p:cNvPr id="32" name="TextBox 31"/>
          <p:cNvSpPr txBox="1"/>
          <p:nvPr/>
        </p:nvSpPr>
        <p:spPr>
          <a:xfrm>
            <a:off x="7520513" y="6162925"/>
            <a:ext cx="7094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1979-03-01</a:t>
            </a:r>
            <a:endParaRPr lang="en-US" sz="800" dirty="0"/>
          </a:p>
        </p:txBody>
      </p:sp>
      <p:cxnSp>
        <p:nvCxnSpPr>
          <p:cNvPr id="33" name="Straight Connector 32"/>
          <p:cNvCxnSpPr>
            <a:stCxn id="31" idx="1"/>
            <a:endCxn id="31" idx="1"/>
          </p:cNvCxnSpPr>
          <p:nvPr/>
        </p:nvCxnSpPr>
        <p:spPr>
          <a:xfrm>
            <a:off x="6908800" y="6270647"/>
            <a:ext cx="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6900335" y="6209492"/>
            <a:ext cx="97367" cy="13758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7522598" y="6209504"/>
            <a:ext cx="97367" cy="13758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9280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https://github.com/PCMDI/xml-cmor3-</a:t>
            </a:r>
            <a:r>
              <a:rPr lang="en-US" dirty="0" smtClean="0">
                <a:hlinkClick r:id="rId2"/>
              </a:rPr>
              <a:t>database</a:t>
            </a:r>
            <a:endParaRPr lang="en-US" dirty="0"/>
          </a:p>
          <a:p>
            <a:r>
              <a:rPr lang="en-US" dirty="0">
                <a:hlinkClick r:id="rId3"/>
              </a:rPr>
              <a:t>https://github.com/PCMDI/</a:t>
            </a:r>
            <a:r>
              <a:rPr lang="en-US" dirty="0" smtClean="0">
                <a:hlinkClick r:id="rId3"/>
              </a:rPr>
              <a:t>ezCMOR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further information.</a:t>
            </a:r>
            <a:endParaRPr lang="en-US" dirty="0"/>
          </a:p>
        </p:txBody>
      </p:sp>
      <p:pic>
        <p:nvPicPr>
          <p:cNvPr id="4" name="Picture 3" descr="PCMDIezcmor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96571"/>
            <a:ext cx="5949758" cy="38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04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 algn="ctr">
              <a:buNone/>
            </a:pPr>
            <a:endParaRPr lang="en-US" sz="5400" b="1" dirty="0" smtClean="0"/>
          </a:p>
          <a:p>
            <a:pPr marL="57150" indent="0" algn="ctr">
              <a:buNone/>
            </a:pPr>
            <a:r>
              <a:rPr lang="en-US" sz="6600" b="1" dirty="0" smtClean="0"/>
              <a:t>voilà</a:t>
            </a:r>
            <a:endParaRPr lang="en-US" b="1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CMOR &amp; </a:t>
            </a:r>
            <a:r>
              <a:rPr lang="en-US" dirty="0" err="1" smtClean="0"/>
              <a:t>ezCMOR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70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ezCMOR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139522"/>
              </p:ext>
            </p:extLst>
          </p:nvPr>
        </p:nvGraphicFramePr>
        <p:xfrm>
          <a:off x="1255908" y="2114917"/>
          <a:ext cx="6096000" cy="266700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Variable 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Dimension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Units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effectLst/>
                        </a:rPr>
                        <a:t>T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Air Temperature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K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effectLst/>
                        </a:rPr>
                        <a:t>U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effectLst/>
                        </a:rPr>
                        <a:t>3D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effectLst/>
                        </a:rPr>
                        <a:t>Eastward wind component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 s-1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Northward wind component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 s-1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Ocean</a:t>
                      </a:r>
                      <a:r>
                        <a:rPr lang="en-US" sz="1200" baseline="0" dirty="0" smtClean="0"/>
                        <a:t> Temperature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K</a:t>
                      </a:r>
                      <a:endParaRPr lang="en-US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PREC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precipitation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mm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52499" y="1431636"/>
            <a:ext cx="1142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1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3373234"/>
              </p:ext>
            </p:extLst>
          </p:nvPr>
        </p:nvGraphicFramePr>
        <p:xfrm>
          <a:off x="960582" y="2077568"/>
          <a:ext cx="7503420" cy="372529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524009"/>
                <a:gridCol w="1507057"/>
                <a:gridCol w="753533"/>
                <a:gridCol w="489151"/>
                <a:gridCol w="907849"/>
                <a:gridCol w="2321821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CMOR Variable 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User Variable Name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Units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Level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 smtClean="0">
                          <a:effectLst/>
                        </a:rPr>
                        <a:t>Positive</a:t>
                      </a:r>
                    </a:p>
                    <a:p>
                      <a:pPr algn="ctr" fontAlgn="b"/>
                      <a:r>
                        <a:rPr lang="en-US" sz="1200" u="none" strike="noStrike" dirty="0" smtClean="0">
                          <a:effectLst/>
                        </a:rPr>
                        <a:t> </a:t>
                      </a:r>
                      <a:r>
                        <a:rPr lang="en-US" sz="1200" u="none" strike="noStrike" dirty="0">
                          <a:effectLst/>
                        </a:rPr>
                        <a:t>Up/Down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Equation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 smtClean="0">
                          <a:effectLst/>
                        </a:rPr>
                        <a:t>K </a:t>
                      </a:r>
                      <a:endParaRPr 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all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u="none" strike="noStrike" dirty="0" smtClean="0">
                        <a:effectLst/>
                      </a:endParaRPr>
                    </a:p>
                    <a:p>
                      <a:pPr marL="0" marR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 smtClean="0">
                          <a:effectLst/>
                        </a:rPr>
                        <a:t>m s-1 </a:t>
                      </a:r>
                      <a:endParaRPr 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all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va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V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m s-1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all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data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249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to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TOCEAN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 smtClean="0">
                          <a:effectLst/>
                        </a:rPr>
                        <a:t>K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all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up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rsds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SWGNT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>
                          <a:effectLst/>
                        </a:rPr>
                        <a:t>W m-2 </a:t>
                      </a:r>
                      <a:endParaRPr lang="pl-PL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rsut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equation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>
                          <a:effectLst/>
                        </a:rPr>
                        <a:t>W m-2 </a:t>
                      </a:r>
                      <a:endParaRPr lang="pl-PL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@DIFF(SWTDN,SWTNT)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rsutc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equation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>
                          <a:effectLst/>
                        </a:rPr>
                        <a:t>W m-2 </a:t>
                      </a:r>
                      <a:endParaRPr lang="pl-PL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@DIFF(SWTDN,SWTNTCLR)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clt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CLDTOT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%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data*100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CLOUD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%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data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ezCMOR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1212" y="1462424"/>
            <a:ext cx="3353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variable conversion table.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24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7070" y="2006599"/>
            <a:ext cx="8576733" cy="397933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indent="-171450">
              <a:spcBef>
                <a:spcPts val="0"/>
              </a:spcBef>
              <a:buFont typeface="Arial"/>
              <a:buChar char="•"/>
            </a:pPr>
            <a:endParaRPr lang="en-US" sz="1600" dirty="0" smtClean="0">
              <a:latin typeface="Times New Roman"/>
              <a:ea typeface="Times New Roman"/>
              <a:cs typeface="Times New Roman"/>
            </a:endParaRPr>
          </a:p>
          <a:p>
            <a:pPr marL="171450" indent="-171450">
              <a:spcBef>
                <a:spcPts val="0"/>
              </a:spcBef>
              <a:buFont typeface="Arial"/>
              <a:buChar char="•"/>
            </a:pPr>
            <a:r>
              <a:rPr lang="en-US" sz="2000" dirty="0">
                <a:latin typeface="Times New Roman"/>
                <a:ea typeface="Times New Roman"/>
                <a:cs typeface="Times New Roman"/>
              </a:rPr>
              <a:t>Resource file for monthly MERRA assimilation data.</a:t>
            </a:r>
          </a:p>
          <a:p>
            <a:pPr marL="0">
              <a:spcBef>
                <a:spcPts val="0"/>
              </a:spcBef>
            </a:pP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years=1979,1980,1981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file_template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     = "data/instM_3d_asm_Cp_</a:t>
            </a:r>
            <a:r>
              <a:rPr lang="en-US" sz="14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</a:rPr>
              <a:t>{0}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.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lst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”</a:t>
            </a: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…..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inpath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                = "Tables"</a:t>
            </a: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table                           = 'CMIP5_Amon_createip'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inpath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                = 'Tables'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OutputTimeUnits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= "months since 1900-1-1"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InputTimeUnits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 = "internal"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SetGlbAttributes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= "[(\global\,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rc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[\product\]),</a:t>
            </a: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			(\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processing_version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\,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rc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[\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processing_version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\]),</a:t>
            </a: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			(\title\,\reanalysis output prepared for ana4MIPs </a:t>
            </a:r>
          </a:p>
          <a:p>
            <a:pPr marL="342900" lvl="1" indent="0">
              <a:buNone/>
            </a:pPr>
            <a:r>
              <a:rPr lang="en-US" sz="1400" dirty="0">
                <a:latin typeface="Times New Roman"/>
                <a:ea typeface="Times New Roman"/>
                <a:cs typeface="Times New Roman"/>
              </a:rPr>
              <a:t>			NASA-GSFC\)]"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DelGlbAttributes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= "[\realization\,\experiment\,\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physics_version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\,\</a:t>
            </a: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initialization_method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\]"</a:t>
            </a:r>
          </a:p>
          <a:p>
            <a:pPr marL="342900" lvl="1" indent="0">
              <a:buNone/>
            </a:pPr>
            <a:r>
              <a:rPr lang="en-US" sz="1400" dirty="0" err="1">
                <a:latin typeface="Times New Roman"/>
                <a:ea typeface="Times New Roman"/>
                <a:cs typeface="Times New Roman"/>
              </a:rPr>
              <a:t>excel_file</a:t>
            </a:r>
            <a:r>
              <a:rPr lang="en-US" sz="1400" dirty="0">
                <a:latin typeface="Times New Roman"/>
                <a:ea typeface="Times New Roman"/>
                <a:cs typeface="Times New Roman"/>
              </a:rPr>
              <a:t>                     = 'MERRA_ana4MIPs_public.xls'</a:t>
            </a:r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ezCMOR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146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pPr lvl="1"/>
            <a:r>
              <a:rPr lang="en-US" dirty="0" smtClean="0"/>
              <a:t>What is CMOR?</a:t>
            </a:r>
          </a:p>
          <a:p>
            <a:r>
              <a:rPr lang="en-US" dirty="0" smtClean="0"/>
              <a:t>What is needed for CMIP6</a:t>
            </a:r>
            <a:r>
              <a:rPr lang="en-US" dirty="0"/>
              <a:t>?</a:t>
            </a:r>
            <a:endParaRPr lang="en-US" dirty="0" smtClean="0"/>
          </a:p>
          <a:p>
            <a:r>
              <a:rPr lang="en-US" dirty="0" smtClean="0"/>
              <a:t>What is new in CMOR3?</a:t>
            </a:r>
          </a:p>
          <a:p>
            <a:pPr lvl="1"/>
            <a:r>
              <a:rPr lang="en-US" dirty="0" smtClean="0"/>
              <a:t>CMIP6 tables for CMOR3.</a:t>
            </a:r>
          </a:p>
          <a:p>
            <a:r>
              <a:rPr lang="en-US" dirty="0"/>
              <a:t>What’s needed for </a:t>
            </a:r>
            <a:r>
              <a:rPr lang="en-US" dirty="0" smtClean="0"/>
              <a:t>similar projects </a:t>
            </a:r>
            <a:r>
              <a:rPr lang="en-US" dirty="0"/>
              <a:t>such as obs4MIPs, ana4MIPs, </a:t>
            </a:r>
            <a:r>
              <a:rPr lang="en-US" dirty="0" smtClean="0"/>
              <a:t>CREATE?</a:t>
            </a:r>
          </a:p>
          <a:p>
            <a:pPr lvl="1"/>
            <a:r>
              <a:rPr lang="en-US" dirty="0" smtClean="0"/>
              <a:t>Introduction to </a:t>
            </a:r>
            <a:r>
              <a:rPr lang="en-US" dirty="0" err="1" smtClean="0"/>
              <a:t>ezCMOR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077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ezCMOR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7873" y="2726267"/>
            <a:ext cx="8221128" cy="26924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0709"/>
              </p:ext>
            </p:extLst>
          </p:nvPr>
        </p:nvGraphicFramePr>
        <p:xfrm>
          <a:off x="287873" y="1752600"/>
          <a:ext cx="7500697" cy="7416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16183"/>
                <a:gridCol w="1839221"/>
                <a:gridCol w="784444"/>
                <a:gridCol w="509217"/>
                <a:gridCol w="639808"/>
                <a:gridCol w="2411824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rsut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equation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>
                          <a:effectLst/>
                        </a:rPr>
                        <a:t>W m-2 </a:t>
                      </a:r>
                      <a:endParaRPr lang="pl-PL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@DIFF(SWTDN,SWTNT)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rsutc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</a:rPr>
                        <a:t>equation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>
                          <a:effectLst/>
                        </a:rPr>
                        <a:t>W m-2 </a:t>
                      </a:r>
                      <a:endParaRPr lang="pl-PL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@DIFF(SWTDN,SWTNTCLR)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12750" y="2875055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rgbClr val="008000"/>
                </a:solidFill>
                <a:latin typeface="Times New Roman"/>
                <a:ea typeface="Times New Roman"/>
                <a:cs typeface="Times New Roman"/>
              </a:rPr>
              <a:t>def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>
                <a:solidFill>
                  <a:srgbClr val="0000FF"/>
                </a:solidFill>
                <a:latin typeface="Times New Roman"/>
                <a:ea typeface="Times New Roman"/>
                <a:cs typeface="Times New Roman"/>
              </a:rPr>
              <a:t>DIFF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(h, a, b):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/>
                <a:ea typeface="Times New Roman"/>
                <a:cs typeface="Times New Roman"/>
              </a:rPr>
              <a:t>    </a:t>
            </a:r>
            <a:r>
              <a:rPr lang="en-US" i="1" dirty="0">
                <a:solidFill>
                  <a:srgbClr val="BA2121"/>
                </a:solidFill>
                <a:latin typeface="Times New Roman"/>
                <a:ea typeface="Times New Roman"/>
                <a:cs typeface="Times New Roman"/>
              </a:rPr>
              <a:t>'''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i="1" dirty="0">
                <a:solidFill>
                  <a:srgbClr val="BA2121"/>
                </a:solidFill>
                <a:latin typeface="Times New Roman"/>
                <a:ea typeface="Times New Roman"/>
                <a:cs typeface="Times New Roman"/>
              </a:rPr>
              <a:t>    compute difference between a and b (a-b)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i="1" dirty="0">
                <a:solidFill>
                  <a:srgbClr val="BA2121"/>
                </a:solidFill>
                <a:latin typeface="Times New Roman"/>
                <a:ea typeface="Times New Roman"/>
                <a:cs typeface="Times New Roman"/>
              </a:rPr>
              <a:t>    '''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/>
                <a:ea typeface="Times New Roman"/>
                <a:cs typeface="Times New Roman"/>
              </a:rPr>
              <a:t>    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var_a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=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h</a:t>
            </a:r>
            <a:r>
              <a:rPr lang="en-US" dirty="0" err="1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.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getData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( variable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=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a )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/>
                <a:ea typeface="Times New Roman"/>
                <a:cs typeface="Times New Roman"/>
              </a:rPr>
              <a:t>    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var_b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=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h</a:t>
            </a:r>
            <a:r>
              <a:rPr lang="en-US" dirty="0" err="1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.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getData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( variable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=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b )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/>
                <a:ea typeface="Times New Roman"/>
                <a:cs typeface="Times New Roman"/>
              </a:rPr>
              <a:t>    res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=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(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var_a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>
                <a:solidFill>
                  <a:srgbClr val="666666"/>
                </a:solidFill>
                <a:latin typeface="Times New Roman"/>
                <a:ea typeface="Times New Roman"/>
                <a:cs typeface="Times New Roman"/>
              </a:rPr>
              <a:t>-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ea typeface="Times New Roman"/>
                <a:cs typeface="Times New Roman"/>
              </a:rPr>
              <a:t>var_b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)</a:t>
            </a:r>
            <a:endParaRPr lang="en-US" sz="1200" dirty="0">
              <a:latin typeface="Times New Roman"/>
              <a:ea typeface="Times New Roman"/>
              <a:cs typeface="Times New Roman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/>
                <a:ea typeface="Times New Roman"/>
                <a:cs typeface="Times New Roman"/>
              </a:rPr>
              <a:t>    </a:t>
            </a:r>
            <a:r>
              <a:rPr lang="en-US" b="1" dirty="0">
                <a:solidFill>
                  <a:srgbClr val="008000"/>
                </a:solidFill>
                <a:latin typeface="Times New Roman"/>
                <a:ea typeface="Times New Roman"/>
                <a:cs typeface="Times New Roman"/>
              </a:rPr>
              <a:t>return</a:t>
            </a:r>
            <a:r>
              <a:rPr lang="en-US" dirty="0">
                <a:latin typeface="Times New Roman"/>
                <a:ea typeface="Times New Roman"/>
                <a:cs typeface="Times New Roman"/>
              </a:rPr>
              <a:t> res</a:t>
            </a:r>
            <a:endParaRPr lang="en-US" sz="1200" dirty="0">
              <a:effectLst/>
              <a:latin typeface="Times New Roman"/>
              <a:ea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5623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CMOR?</a:t>
            </a:r>
          </a:p>
          <a:p>
            <a:pPr marL="571500" lvl="2" indent="-342900">
              <a:spcBef>
                <a:spcPts val="1800"/>
              </a:spcBef>
              <a:buClr>
                <a:schemeClr val="accent1">
                  <a:lumMod val="75000"/>
                </a:schemeClr>
              </a:buClr>
            </a:pPr>
            <a:r>
              <a:rPr lang="en-US" dirty="0"/>
              <a:t>Create a uniform output file from different models following the CF-1 standard format to facilitate model outputs </a:t>
            </a:r>
            <a:r>
              <a:rPr lang="en-US" dirty="0" err="1"/>
              <a:t>intercomparison</a:t>
            </a:r>
            <a:r>
              <a:rPr lang="en-US" dirty="0" smtClean="0"/>
              <a:t>.</a:t>
            </a:r>
          </a:p>
          <a:p>
            <a:pPr marL="571500" lvl="2" indent="-342900">
              <a:spcBef>
                <a:spcPts val="1800"/>
              </a:spcBef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Capability to reorder axis order, reverse axis direction and convert units.</a:t>
            </a:r>
          </a:p>
          <a:p>
            <a:pPr marL="571500" lvl="2" indent="-342900">
              <a:spcBef>
                <a:spcPts val="1800"/>
              </a:spcBef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Follow CF conventions – provides for standardized description of data contained in a file.</a:t>
            </a:r>
          </a:p>
          <a:p>
            <a:pPr marL="571500" lvl="2" indent="-342900">
              <a:spcBef>
                <a:spcPts val="1800"/>
              </a:spcBef>
              <a:buClr>
                <a:schemeClr val="accent1">
                  <a:lumMod val="75000"/>
                </a:schemeClr>
              </a:buClr>
            </a:pPr>
            <a:r>
              <a:rPr lang="en-US" dirty="0" smtClean="0"/>
              <a:t>Data Reference Syntax (DRS) – defines vocabulary used in uniquely identifying MIP datasets and specifying file and directory names</a:t>
            </a:r>
          </a:p>
          <a:p>
            <a:pPr marL="800100" lvl="3" indent="-342900">
              <a:spcBef>
                <a:spcPts val="1800"/>
              </a:spcBef>
              <a:buClr>
                <a:schemeClr val="accent1">
                  <a:lumMod val="75000"/>
                </a:schemeClr>
              </a:buClr>
            </a:pPr>
            <a:r>
              <a:rPr lang="en-US" dirty="0"/>
              <a:t>http://</a:t>
            </a:r>
            <a:r>
              <a:rPr lang="en-US" dirty="0" err="1"/>
              <a:t>cmip-pcmdi.llnl.gov</a:t>
            </a:r>
            <a:r>
              <a:rPr lang="en-US" dirty="0"/>
              <a:t>/cmip5/docs/cmip5_data_reference_syntax.pdf</a:t>
            </a:r>
          </a:p>
          <a:p>
            <a:pPr marL="57150" indent="0">
              <a:buNone/>
            </a:pPr>
            <a:endParaRPr lang="en-US" dirty="0" smtClean="0"/>
          </a:p>
          <a:p>
            <a:pPr marL="800100" lvl="1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31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CMOR?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axes.</a:t>
            </a:r>
          </a:p>
          <a:p>
            <a:r>
              <a:rPr lang="en-US" dirty="0"/>
              <a:t>Define </a:t>
            </a:r>
            <a:r>
              <a:rPr lang="en-US" dirty="0" smtClean="0"/>
              <a:t>variables </a:t>
            </a:r>
            <a:r>
              <a:rPr lang="en-US" dirty="0"/>
              <a:t>to be written by </a:t>
            </a:r>
            <a:r>
              <a:rPr lang="en-US" dirty="0" smtClean="0"/>
              <a:t>CMOR.</a:t>
            </a:r>
          </a:p>
          <a:p>
            <a:r>
              <a:rPr lang="en-US" dirty="0"/>
              <a:t>Write an array of data that includes one or more time samples for a defined </a:t>
            </a:r>
            <a:r>
              <a:rPr lang="en-US" dirty="0" smtClean="0"/>
              <a:t>variable.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044829" y="3357020"/>
            <a:ext cx="4703306" cy="2873623"/>
            <a:chOff x="5297631" y="3957368"/>
            <a:chExt cx="2792631" cy="1999882"/>
          </a:xfrm>
        </p:grpSpPr>
        <p:pic>
          <p:nvPicPr>
            <p:cNvPr id="4" name="Picture 3" descr="multi_array_to_cube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7631" y="3957368"/>
              <a:ext cx="2781299" cy="17628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807997" y="5714039"/>
              <a:ext cx="282265" cy="192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time</a:t>
              </a:r>
              <a:endParaRPr lang="en-US" sz="1200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856432" y="5751911"/>
              <a:ext cx="1860549" cy="12547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842957" y="5741806"/>
              <a:ext cx="7094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1979-01-01</a:t>
              </a:r>
              <a:endParaRPr lang="en-US" sz="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75391" y="5741800"/>
              <a:ext cx="7094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1979-02-01</a:t>
              </a:r>
              <a:endParaRPr lang="en-US" sz="8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098549" y="5741797"/>
              <a:ext cx="7094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1979-03-01</a:t>
              </a:r>
              <a:endParaRPr lang="en-US" sz="800" dirty="0"/>
            </a:p>
          </p:txBody>
        </p:sp>
        <p:cxnSp>
          <p:nvCxnSpPr>
            <p:cNvPr id="10" name="Straight Connector 9"/>
            <p:cNvCxnSpPr>
              <a:stCxn id="8" idx="1"/>
              <a:endCxn id="8" idx="1"/>
            </p:cNvCxnSpPr>
            <p:nvPr/>
          </p:nvCxnSpPr>
          <p:spPr>
            <a:xfrm>
              <a:off x="6475391" y="5849517"/>
              <a:ext cx="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6419465" y="5747671"/>
              <a:ext cx="97367" cy="13758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7041732" y="5747685"/>
              <a:ext cx="97367" cy="13758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25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needed for CMIP6?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More flexibility with global attributes.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971550" lvl="2" indent="-457200"/>
            <a:r>
              <a:rPr lang="en-US" dirty="0"/>
              <a:t>Realization, Initialization, Physics in configuration file (table</a:t>
            </a:r>
            <a:r>
              <a:rPr lang="en-US" dirty="0" smtClean="0"/>
              <a:t>).</a:t>
            </a:r>
            <a:endParaRPr lang="en-US" dirty="0"/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Allow additional </a:t>
            </a:r>
            <a:r>
              <a:rPr lang="en-US" dirty="0" smtClean="0"/>
              <a:t>“required” </a:t>
            </a:r>
            <a:r>
              <a:rPr lang="en-US" dirty="0"/>
              <a:t>global attributes.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Allow user to </a:t>
            </a:r>
            <a:r>
              <a:rPr lang="en-US" dirty="0" smtClean="0"/>
              <a:t>“define” their custom global </a:t>
            </a:r>
            <a:r>
              <a:rPr lang="en-US" dirty="0"/>
              <a:t>attributes.</a:t>
            </a:r>
          </a:p>
          <a:p>
            <a:pPr marL="800100" lvl="1" indent="-457200">
              <a:buFont typeface="+mj-lt"/>
              <a:buAutoNum type="arabicPeriod"/>
            </a:pPr>
            <a:endParaRPr lang="en-US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Provide more complete QC information to </a:t>
            </a:r>
            <a:r>
              <a:rPr lang="en-US" dirty="0" smtClean="0"/>
              <a:t>CMOR.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Coupled Model </a:t>
            </a:r>
            <a:r>
              <a:rPr lang="en-US" dirty="0" err="1" smtClean="0"/>
              <a:t>Intercomparison</a:t>
            </a:r>
            <a:r>
              <a:rPr lang="en-US" dirty="0" smtClean="0"/>
              <a:t> Project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430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projects for CMIP6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/>
            <a:r>
              <a:rPr lang="en-US" dirty="0" smtClean="0"/>
              <a:t>Gather information from different “MIP” projects for CMIP6.</a:t>
            </a:r>
          </a:p>
          <a:p>
            <a:pPr marL="85725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 smtClean="0"/>
          </a:p>
          <a:p>
            <a:pPr marL="914400" lvl="1" indent="-514350"/>
            <a:endParaRPr lang="en-US" dirty="0"/>
          </a:p>
          <a:p>
            <a:pPr marL="914400" lvl="1" indent="-514350"/>
            <a:r>
              <a:rPr lang="en-US" dirty="0" smtClean="0"/>
              <a:t>Architecture </a:t>
            </a:r>
            <a:r>
              <a:rPr lang="en-US" dirty="0"/>
              <a:t>of current XML database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847422"/>
              </p:ext>
            </p:extLst>
          </p:nvPr>
        </p:nvGraphicFramePr>
        <p:xfrm>
          <a:off x="1713139" y="2170780"/>
          <a:ext cx="5915492" cy="3261359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2957746"/>
                <a:gridCol w="2957746"/>
              </a:tblGrid>
              <a:tr h="3180293">
                <a:tc>
                  <a:txBody>
                    <a:bodyPr/>
                    <a:lstStyle/>
                    <a:p>
                      <a:pPr marL="857250" lvl="1" indent="-514350"/>
                      <a:r>
                        <a:rPr lang="en-US" sz="1600" dirty="0" err="1" smtClean="0"/>
                        <a:t>AerChemMIP</a:t>
                      </a:r>
                      <a:endParaRPr lang="en-US" sz="1600" dirty="0" smtClean="0"/>
                    </a:p>
                    <a:p>
                      <a:pPr marL="857250" lvl="1" indent="-514350"/>
                      <a:r>
                        <a:rPr lang="en-US" sz="1600" dirty="0" smtClean="0"/>
                        <a:t>C4MIP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CFMIP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CORDEX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DAMIP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DCPP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DECK</a:t>
                      </a:r>
                    </a:p>
                    <a:p>
                      <a:pPr marL="857250" lvl="1" indent="-514350"/>
                      <a:r>
                        <a:rPr lang="en-US" sz="1600" dirty="0" err="1" smtClean="0"/>
                        <a:t>DynVar</a:t>
                      </a:r>
                      <a:endParaRPr lang="en-US" sz="1600" dirty="0" smtClean="0"/>
                    </a:p>
                    <a:p>
                      <a:pPr marL="857250" lvl="1" indent="-514350"/>
                      <a:r>
                        <a:rPr lang="en-US" sz="1600" dirty="0" smtClean="0"/>
                        <a:t>FAFMIP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GMMIP</a:t>
                      </a:r>
                    </a:p>
                    <a:p>
                      <a:pPr marL="857250" lvl="1" indent="-514350"/>
                      <a:r>
                        <a:rPr lang="en-US" sz="1600" dirty="0" err="1" smtClean="0"/>
                        <a:t>GeoMIP</a:t>
                      </a:r>
                      <a:endParaRPr lang="en-US" sz="1600" dirty="0" smtClean="0"/>
                    </a:p>
                    <a:p>
                      <a:pPr marL="857250" marR="0" lvl="1" indent="-5143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HighResMIP</a:t>
                      </a:r>
                      <a:endParaRPr lang="en-US" sz="160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0" lvl="1" indent="-514350"/>
                      <a:r>
                        <a:rPr lang="en-US" sz="1600" dirty="0" smtClean="0"/>
                        <a:t>ISMIP6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LS3MIP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LUMIP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OMIP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PDRMIP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PMIP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RFMIP</a:t>
                      </a:r>
                    </a:p>
                    <a:p>
                      <a:pPr marL="857250" lvl="1" indent="-514350"/>
                      <a:r>
                        <a:rPr lang="en-US" sz="1600" dirty="0" smtClean="0"/>
                        <a:t>SIMIP</a:t>
                      </a:r>
                    </a:p>
                    <a:p>
                      <a:pPr marL="857250" lvl="1" indent="-514350"/>
                      <a:r>
                        <a:rPr lang="en-US" sz="1600" dirty="0" err="1" smtClean="0"/>
                        <a:t>ScenarioMIP</a:t>
                      </a:r>
                      <a:endParaRPr lang="en-US" sz="1600" dirty="0" smtClean="0"/>
                    </a:p>
                    <a:p>
                      <a:pPr marL="857250" lvl="1" indent="-514350"/>
                      <a:r>
                        <a:rPr lang="en-US" sz="1600" dirty="0" err="1" smtClean="0"/>
                        <a:t>SolarMIP</a:t>
                      </a:r>
                      <a:endParaRPr lang="en-US" sz="1600" dirty="0" smtClean="0"/>
                    </a:p>
                    <a:p>
                      <a:pPr marL="857250" lvl="1" indent="-514350"/>
                      <a:r>
                        <a:rPr lang="en-US" sz="1600" dirty="0" smtClean="0"/>
                        <a:t>VIACSAB</a:t>
                      </a:r>
                    </a:p>
                    <a:p>
                      <a:pPr marL="857250" lvl="1" indent="-514350"/>
                      <a:r>
                        <a:rPr lang="en-US" sz="1600" dirty="0" err="1" smtClean="0"/>
                        <a:t>VolMIP</a:t>
                      </a:r>
                      <a:endParaRPr lang="en-US" sz="160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6679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Rectangle 395"/>
          <p:cNvSpPr/>
          <p:nvPr/>
        </p:nvSpPr>
        <p:spPr>
          <a:xfrm>
            <a:off x="128713" y="1375057"/>
            <a:ext cx="8831354" cy="48962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175" cmpd="sng">
                <a:solidFill>
                  <a:schemeClr val="tx1"/>
                </a:solidFill>
              </a:ln>
            </a:endParaRPr>
          </a:p>
        </p:txBody>
      </p:sp>
      <p:sp>
        <p:nvSpPr>
          <p:cNvPr id="353" name="Rectangle 352"/>
          <p:cNvSpPr/>
          <p:nvPr/>
        </p:nvSpPr>
        <p:spPr>
          <a:xfrm>
            <a:off x="96600" y="1375057"/>
            <a:ext cx="3164528" cy="48962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3D69B"/>
              </a:solidFill>
            </a:endParaRPr>
          </a:p>
        </p:txBody>
      </p:sp>
      <p:sp>
        <p:nvSpPr>
          <p:cNvPr id="352" name="Rectangle 351"/>
          <p:cNvSpPr/>
          <p:nvPr/>
        </p:nvSpPr>
        <p:spPr>
          <a:xfrm>
            <a:off x="5947102" y="1375057"/>
            <a:ext cx="3012965" cy="48962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CMOR3</a:t>
            </a:r>
            <a:br>
              <a:rPr lang="en-US" dirty="0" smtClean="0"/>
            </a:br>
            <a:r>
              <a:rPr lang="en-US" dirty="0" smtClean="0"/>
              <a:t>Gathering information for CMIP6 (XML)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017689" y="3086662"/>
            <a:ext cx="1081220" cy="772226"/>
          </a:xfrm>
          <a:prstGeom prst="rect">
            <a:avLst/>
          </a:prstGeom>
          <a:solidFill>
            <a:srgbClr val="0D0D0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MIP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436846" y="6428828"/>
            <a:ext cx="1034571" cy="36827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Var</a:t>
            </a:r>
            <a:endParaRPr lang="en-US" sz="1100" dirty="0" smtClean="0"/>
          </a:p>
          <a:p>
            <a:pPr algn="ctr"/>
            <a:r>
              <a:rPr lang="en-US" sz="1100" dirty="0" smtClean="0"/>
              <a:t>Choice</a:t>
            </a:r>
            <a:endParaRPr lang="en-US" sz="1100" dirty="0"/>
          </a:p>
        </p:txBody>
      </p:sp>
      <p:sp>
        <p:nvSpPr>
          <p:cNvPr id="12" name="Rectangle 11"/>
          <p:cNvSpPr/>
          <p:nvPr/>
        </p:nvSpPr>
        <p:spPr>
          <a:xfrm>
            <a:off x="4017690" y="4261023"/>
            <a:ext cx="1081220" cy="4290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Objective</a:t>
            </a:r>
            <a:endParaRPr lang="en-US" sz="1100" dirty="0"/>
          </a:p>
        </p:txBody>
      </p:sp>
      <p:sp>
        <p:nvSpPr>
          <p:cNvPr id="14" name="Rectangle 13"/>
          <p:cNvSpPr/>
          <p:nvPr/>
        </p:nvSpPr>
        <p:spPr>
          <a:xfrm>
            <a:off x="4172836" y="5154113"/>
            <a:ext cx="805899" cy="4290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Objective</a:t>
            </a:r>
          </a:p>
          <a:p>
            <a:pPr algn="ctr"/>
            <a:r>
              <a:rPr lang="en-US" sz="1100" dirty="0" smtClean="0"/>
              <a:t>Link</a:t>
            </a:r>
            <a:endParaRPr lang="en-US" sz="1100" dirty="0"/>
          </a:p>
        </p:txBody>
      </p:sp>
      <p:sp>
        <p:nvSpPr>
          <p:cNvPr id="15" name="Rectangle 14"/>
          <p:cNvSpPr/>
          <p:nvPr/>
        </p:nvSpPr>
        <p:spPr>
          <a:xfrm>
            <a:off x="174006" y="1967514"/>
            <a:ext cx="858101" cy="56850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Expt. Group</a:t>
            </a:r>
            <a:endParaRPr lang="en-US" sz="1100" dirty="0"/>
          </a:p>
        </p:txBody>
      </p:sp>
      <p:sp>
        <p:nvSpPr>
          <p:cNvPr id="29" name="Rectangle 28"/>
          <p:cNvSpPr/>
          <p:nvPr/>
        </p:nvSpPr>
        <p:spPr>
          <a:xfrm>
            <a:off x="2068964" y="1967514"/>
            <a:ext cx="892411" cy="56644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experiment</a:t>
            </a:r>
            <a:endParaRPr lang="en-US" sz="1100" dirty="0"/>
          </a:p>
        </p:txBody>
      </p:sp>
      <p:sp>
        <p:nvSpPr>
          <p:cNvPr id="30" name="Rectangle 29"/>
          <p:cNvSpPr/>
          <p:nvPr/>
        </p:nvSpPr>
        <p:spPr>
          <a:xfrm>
            <a:off x="4981682" y="6428828"/>
            <a:ext cx="895919" cy="36827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Remarks</a:t>
            </a:r>
            <a:endParaRPr lang="en-US" sz="1100" dirty="0"/>
          </a:p>
        </p:txBody>
      </p:sp>
      <p:sp>
        <p:nvSpPr>
          <p:cNvPr id="31" name="Rectangle 30"/>
          <p:cNvSpPr/>
          <p:nvPr/>
        </p:nvSpPr>
        <p:spPr>
          <a:xfrm flipH="1">
            <a:off x="2404646" y="5781385"/>
            <a:ext cx="776972" cy="42902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Request Links</a:t>
            </a:r>
            <a:endParaRPr lang="en-US" sz="1100" dirty="0"/>
          </a:p>
        </p:txBody>
      </p:sp>
      <p:sp>
        <p:nvSpPr>
          <p:cNvPr id="32" name="Rectangle 31"/>
          <p:cNvSpPr/>
          <p:nvPr/>
        </p:nvSpPr>
        <p:spPr>
          <a:xfrm>
            <a:off x="921941" y="3189453"/>
            <a:ext cx="1482705" cy="592354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Request </a:t>
            </a:r>
            <a:r>
              <a:rPr lang="en-US" sz="1100" dirty="0" smtClean="0"/>
              <a:t>Items</a:t>
            </a:r>
            <a:endParaRPr lang="en-US" sz="1100" dirty="0"/>
          </a:p>
        </p:txBody>
      </p:sp>
      <p:sp>
        <p:nvSpPr>
          <p:cNvPr id="33" name="Rectangle 32"/>
          <p:cNvSpPr/>
          <p:nvPr/>
        </p:nvSpPr>
        <p:spPr>
          <a:xfrm>
            <a:off x="8006096" y="3480498"/>
            <a:ext cx="680704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Var</a:t>
            </a:r>
            <a:endParaRPr lang="en-US" sz="1100" dirty="0"/>
          </a:p>
        </p:txBody>
      </p:sp>
      <p:sp>
        <p:nvSpPr>
          <p:cNvPr id="34" name="Rectangle 33"/>
          <p:cNvSpPr/>
          <p:nvPr/>
        </p:nvSpPr>
        <p:spPr>
          <a:xfrm>
            <a:off x="6494074" y="3472775"/>
            <a:ext cx="680704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Cmor</a:t>
            </a:r>
            <a:endParaRPr lang="en-US" sz="1100" dirty="0" smtClean="0"/>
          </a:p>
          <a:p>
            <a:pPr algn="ctr"/>
            <a:r>
              <a:rPr lang="en-US" sz="1100" dirty="0" err="1" smtClean="0"/>
              <a:t>Var</a:t>
            </a:r>
            <a:endParaRPr lang="en-US" sz="1100" dirty="0"/>
          </a:p>
        </p:txBody>
      </p:sp>
      <p:sp>
        <p:nvSpPr>
          <p:cNvPr id="35" name="Rectangle 34"/>
          <p:cNvSpPr/>
          <p:nvPr/>
        </p:nvSpPr>
        <p:spPr>
          <a:xfrm>
            <a:off x="6003468" y="5781385"/>
            <a:ext cx="1675389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 smtClean="0"/>
              <a:t>RequestVarGrp</a:t>
            </a:r>
            <a:endParaRPr lang="en-US" sz="1100" dirty="0"/>
          </a:p>
        </p:txBody>
      </p:sp>
      <p:sp>
        <p:nvSpPr>
          <p:cNvPr id="36" name="Rectangle 35"/>
          <p:cNvSpPr/>
          <p:nvPr/>
        </p:nvSpPr>
        <p:spPr>
          <a:xfrm>
            <a:off x="8078398" y="1990350"/>
            <a:ext cx="680704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Spatial Shape</a:t>
            </a:r>
            <a:endParaRPr lang="en-US" sz="1100" dirty="0"/>
          </a:p>
        </p:txBody>
      </p:sp>
      <p:sp>
        <p:nvSpPr>
          <p:cNvPr id="37" name="Rectangle 36"/>
          <p:cNvSpPr/>
          <p:nvPr/>
        </p:nvSpPr>
        <p:spPr>
          <a:xfrm>
            <a:off x="7958011" y="2902748"/>
            <a:ext cx="801091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Temporal Shape</a:t>
            </a:r>
            <a:endParaRPr lang="en-US" sz="1100" dirty="0"/>
          </a:p>
        </p:txBody>
      </p:sp>
      <p:sp>
        <p:nvSpPr>
          <p:cNvPr id="38" name="Rectangle 37"/>
          <p:cNvSpPr/>
          <p:nvPr/>
        </p:nvSpPr>
        <p:spPr>
          <a:xfrm>
            <a:off x="6437525" y="1990350"/>
            <a:ext cx="793801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Structure</a:t>
            </a:r>
            <a:endParaRPr lang="en-US" sz="1100" dirty="0"/>
          </a:p>
        </p:txBody>
      </p:sp>
      <p:cxnSp>
        <p:nvCxnSpPr>
          <p:cNvPr id="45" name="Straight Arrow Connector 44"/>
          <p:cNvCxnSpPr>
            <a:stCxn id="14" idx="0"/>
            <a:endCxn id="12" idx="2"/>
          </p:cNvCxnSpPr>
          <p:nvPr/>
        </p:nvCxnSpPr>
        <p:spPr>
          <a:xfrm flipH="1" flipV="1">
            <a:off x="4558300" y="4690051"/>
            <a:ext cx="17486" cy="464062"/>
          </a:xfrm>
          <a:prstGeom prst="straightConnector1">
            <a:avLst/>
          </a:prstGeom>
          <a:ln>
            <a:solidFill>
              <a:srgbClr val="3B3B3B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3"/>
            <a:endCxn id="36" idx="1"/>
          </p:cNvCxnSpPr>
          <p:nvPr/>
        </p:nvCxnSpPr>
        <p:spPr>
          <a:xfrm>
            <a:off x="7231326" y="2204864"/>
            <a:ext cx="84707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8" idx="3"/>
            <a:endCxn id="37" idx="1"/>
          </p:cNvCxnSpPr>
          <p:nvPr/>
        </p:nvCxnSpPr>
        <p:spPr>
          <a:xfrm>
            <a:off x="7231326" y="2204864"/>
            <a:ext cx="726685" cy="91239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588646" y="4809224"/>
            <a:ext cx="3655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oid</a:t>
            </a:r>
            <a:endParaRPr lang="en-US" sz="1100" dirty="0"/>
          </a:p>
        </p:txBody>
      </p:sp>
      <p:sp>
        <p:nvSpPr>
          <p:cNvPr id="53" name="TextBox 52"/>
          <p:cNvSpPr txBox="1"/>
          <p:nvPr/>
        </p:nvSpPr>
        <p:spPr>
          <a:xfrm>
            <a:off x="7369217" y="1907906"/>
            <a:ext cx="4204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spid</a:t>
            </a:r>
            <a:endParaRPr lang="en-US" sz="1100" dirty="0"/>
          </a:p>
        </p:txBody>
      </p:sp>
      <p:sp>
        <p:nvSpPr>
          <p:cNvPr id="54" name="TextBox 53"/>
          <p:cNvSpPr txBox="1"/>
          <p:nvPr/>
        </p:nvSpPr>
        <p:spPr>
          <a:xfrm rot="2524546">
            <a:off x="7176567" y="2563549"/>
            <a:ext cx="4510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tmid</a:t>
            </a:r>
            <a:endParaRPr lang="en-US" sz="1100" dirty="0"/>
          </a:p>
        </p:txBody>
      </p:sp>
      <p:cxnSp>
        <p:nvCxnSpPr>
          <p:cNvPr id="55" name="Straight Arrow Connector 54"/>
          <p:cNvCxnSpPr>
            <a:stCxn id="31" idx="1"/>
            <a:endCxn id="35" idx="1"/>
          </p:cNvCxnSpPr>
          <p:nvPr/>
        </p:nvCxnSpPr>
        <p:spPr>
          <a:xfrm>
            <a:off x="3181618" y="5995899"/>
            <a:ext cx="282185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050376" y="4809224"/>
            <a:ext cx="3727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rlid</a:t>
            </a:r>
            <a:endParaRPr lang="en-US" sz="1100" dirty="0"/>
          </a:p>
        </p:txBody>
      </p:sp>
      <p:sp>
        <p:nvSpPr>
          <p:cNvPr id="59" name="Rectangle 58"/>
          <p:cNvSpPr/>
          <p:nvPr/>
        </p:nvSpPr>
        <p:spPr>
          <a:xfrm>
            <a:off x="6466321" y="4475537"/>
            <a:ext cx="737252" cy="429028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Request</a:t>
            </a:r>
          </a:p>
          <a:p>
            <a:pPr algn="ctr"/>
            <a:r>
              <a:rPr lang="en-US" sz="1100" dirty="0" err="1" smtClean="0"/>
              <a:t>Var</a:t>
            </a:r>
            <a:endParaRPr lang="en-US" sz="1100" dirty="0"/>
          </a:p>
        </p:txBody>
      </p:sp>
      <p:cxnSp>
        <p:nvCxnSpPr>
          <p:cNvPr id="60" name="Straight Arrow Connector 59"/>
          <p:cNvCxnSpPr>
            <a:stCxn id="34" idx="3"/>
            <a:endCxn id="33" idx="1"/>
          </p:cNvCxnSpPr>
          <p:nvPr/>
        </p:nvCxnSpPr>
        <p:spPr>
          <a:xfrm>
            <a:off x="7174778" y="3687289"/>
            <a:ext cx="831318" cy="772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59" idx="2"/>
            <a:endCxn id="35" idx="0"/>
          </p:cNvCxnSpPr>
          <p:nvPr/>
        </p:nvCxnSpPr>
        <p:spPr>
          <a:xfrm>
            <a:off x="6834947" y="4904565"/>
            <a:ext cx="6216" cy="8768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413161" y="5023308"/>
            <a:ext cx="4212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vgid</a:t>
            </a:r>
            <a:endParaRPr lang="en-US" sz="1100" dirty="0"/>
          </a:p>
        </p:txBody>
      </p:sp>
      <p:sp>
        <p:nvSpPr>
          <p:cNvPr id="71" name="TextBox 70"/>
          <p:cNvSpPr txBox="1"/>
          <p:nvPr/>
        </p:nvSpPr>
        <p:spPr>
          <a:xfrm flipH="1">
            <a:off x="7369217" y="3778721"/>
            <a:ext cx="3995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vid</a:t>
            </a:r>
            <a:endParaRPr lang="en-US" sz="1100" dirty="0"/>
          </a:p>
        </p:txBody>
      </p:sp>
      <p:cxnSp>
        <p:nvCxnSpPr>
          <p:cNvPr id="72" name="Straight Arrow Connector 71"/>
          <p:cNvCxnSpPr>
            <a:stCxn id="32" idx="0"/>
            <a:endCxn id="29" idx="2"/>
          </p:cNvCxnSpPr>
          <p:nvPr/>
        </p:nvCxnSpPr>
        <p:spPr>
          <a:xfrm flipV="1">
            <a:off x="1663294" y="2533960"/>
            <a:ext cx="851876" cy="6554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2" idx="0"/>
            <a:endCxn id="15" idx="2"/>
          </p:cNvCxnSpPr>
          <p:nvPr/>
        </p:nvCxnSpPr>
        <p:spPr>
          <a:xfrm flipH="1" flipV="1">
            <a:off x="603057" y="2536016"/>
            <a:ext cx="1060237" cy="6534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32" idx="2"/>
            <a:endCxn id="31" idx="3"/>
          </p:cNvCxnSpPr>
          <p:nvPr/>
        </p:nvCxnSpPr>
        <p:spPr>
          <a:xfrm>
            <a:off x="1663294" y="3781807"/>
            <a:ext cx="741352" cy="22140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29" idx="3"/>
            <a:endCxn id="10" idx="1"/>
          </p:cNvCxnSpPr>
          <p:nvPr/>
        </p:nvCxnSpPr>
        <p:spPr>
          <a:xfrm>
            <a:off x="2961375" y="2250737"/>
            <a:ext cx="1056314" cy="1222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12" idx="0"/>
            <a:endCxn id="10" idx="2"/>
          </p:cNvCxnSpPr>
          <p:nvPr/>
        </p:nvCxnSpPr>
        <p:spPr>
          <a:xfrm flipH="1" flipV="1">
            <a:off x="4558299" y="3858888"/>
            <a:ext cx="1" cy="402135"/>
          </a:xfrm>
          <a:prstGeom prst="straightConnector1">
            <a:avLst/>
          </a:prstGeom>
          <a:ln>
            <a:solidFill>
              <a:srgbClr val="3B3B3B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32" idx="3"/>
            <a:endCxn id="10" idx="1"/>
          </p:cNvCxnSpPr>
          <p:nvPr/>
        </p:nvCxnSpPr>
        <p:spPr>
          <a:xfrm flipV="1">
            <a:off x="2404646" y="3472775"/>
            <a:ext cx="1613043" cy="128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31" idx="0"/>
            <a:endCxn id="10" idx="1"/>
          </p:cNvCxnSpPr>
          <p:nvPr/>
        </p:nvCxnSpPr>
        <p:spPr>
          <a:xfrm flipV="1">
            <a:off x="2793132" y="3472775"/>
            <a:ext cx="1224557" cy="23086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35" idx="0"/>
            <a:endCxn id="10" idx="3"/>
          </p:cNvCxnSpPr>
          <p:nvPr/>
        </p:nvCxnSpPr>
        <p:spPr>
          <a:xfrm flipH="1" flipV="1">
            <a:off x="5098909" y="3472775"/>
            <a:ext cx="1742254" cy="230861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3" name="Rectangle 112"/>
          <p:cNvSpPr/>
          <p:nvPr/>
        </p:nvSpPr>
        <p:spPr>
          <a:xfrm>
            <a:off x="4235434" y="1967514"/>
            <a:ext cx="680704" cy="4290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Table</a:t>
            </a:r>
          </a:p>
          <a:p>
            <a:pPr algn="ctr"/>
            <a:r>
              <a:rPr lang="en-US" sz="1100" dirty="0" smtClean="0"/>
              <a:t>Section</a:t>
            </a:r>
            <a:endParaRPr lang="en-US" sz="1100" dirty="0"/>
          </a:p>
        </p:txBody>
      </p:sp>
      <p:cxnSp>
        <p:nvCxnSpPr>
          <p:cNvPr id="114" name="Straight Arrow Connector 113"/>
          <p:cNvCxnSpPr>
            <a:stCxn id="113" idx="2"/>
            <a:endCxn id="10" idx="0"/>
          </p:cNvCxnSpPr>
          <p:nvPr/>
        </p:nvCxnSpPr>
        <p:spPr>
          <a:xfrm flipH="1">
            <a:off x="4558299" y="2396542"/>
            <a:ext cx="17487" cy="690120"/>
          </a:xfrm>
          <a:prstGeom prst="straightConnector1">
            <a:avLst/>
          </a:prstGeom>
          <a:ln>
            <a:solidFill>
              <a:srgbClr val="3B3B3B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59" idx="1"/>
            <a:endCxn id="10" idx="3"/>
          </p:cNvCxnSpPr>
          <p:nvPr/>
        </p:nvCxnSpPr>
        <p:spPr>
          <a:xfrm flipH="1" flipV="1">
            <a:off x="5098909" y="3472775"/>
            <a:ext cx="1367412" cy="121727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>
            <a:stCxn id="34" idx="0"/>
            <a:endCxn id="38" idx="2"/>
          </p:cNvCxnSpPr>
          <p:nvPr/>
        </p:nvCxnSpPr>
        <p:spPr>
          <a:xfrm flipV="1">
            <a:off x="6834426" y="2419378"/>
            <a:ext cx="0" cy="1053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Arrow Connector 254"/>
          <p:cNvCxnSpPr>
            <a:stCxn id="59" idx="0"/>
            <a:endCxn id="34" idx="2"/>
          </p:cNvCxnSpPr>
          <p:nvPr/>
        </p:nvCxnSpPr>
        <p:spPr>
          <a:xfrm flipH="1" flipV="1">
            <a:off x="6834426" y="3901803"/>
            <a:ext cx="521" cy="57373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 flipH="1">
            <a:off x="6377745" y="3989693"/>
            <a:ext cx="3995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vid</a:t>
            </a:r>
            <a:endParaRPr lang="en-US" sz="1100" dirty="0"/>
          </a:p>
        </p:txBody>
      </p:sp>
      <p:sp>
        <p:nvSpPr>
          <p:cNvPr id="337" name="TextBox 336"/>
          <p:cNvSpPr txBox="1"/>
          <p:nvPr/>
        </p:nvSpPr>
        <p:spPr>
          <a:xfrm flipH="1">
            <a:off x="6344833" y="2536016"/>
            <a:ext cx="3995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stid</a:t>
            </a:r>
            <a:endParaRPr lang="en-US" sz="1100" dirty="0"/>
          </a:p>
        </p:txBody>
      </p:sp>
      <p:sp>
        <p:nvSpPr>
          <p:cNvPr id="369" name="TextBox 368"/>
          <p:cNvSpPr txBox="1"/>
          <p:nvPr/>
        </p:nvSpPr>
        <p:spPr>
          <a:xfrm>
            <a:off x="1032107" y="1379394"/>
            <a:ext cx="1467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71" name="TextBox 370"/>
          <p:cNvSpPr txBox="1"/>
          <p:nvPr/>
        </p:nvSpPr>
        <p:spPr>
          <a:xfrm>
            <a:off x="7026777" y="1379394"/>
            <a:ext cx="1142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75" name="TextBox 374"/>
          <p:cNvSpPr txBox="1"/>
          <p:nvPr/>
        </p:nvSpPr>
        <p:spPr>
          <a:xfrm>
            <a:off x="713684" y="2880473"/>
            <a:ext cx="4165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esid</a:t>
            </a:r>
            <a:endParaRPr lang="en-US" sz="1100" dirty="0"/>
          </a:p>
        </p:txBody>
      </p:sp>
      <p:cxnSp>
        <p:nvCxnSpPr>
          <p:cNvPr id="377" name="Straight Arrow Connector 376"/>
          <p:cNvCxnSpPr>
            <a:stCxn id="29" idx="1"/>
            <a:endCxn id="15" idx="3"/>
          </p:cNvCxnSpPr>
          <p:nvPr/>
        </p:nvCxnSpPr>
        <p:spPr>
          <a:xfrm flipH="1">
            <a:off x="1032107" y="2250737"/>
            <a:ext cx="1036857" cy="10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86" name="TextBox 385"/>
          <p:cNvSpPr txBox="1"/>
          <p:nvPr/>
        </p:nvSpPr>
        <p:spPr>
          <a:xfrm>
            <a:off x="2077856" y="2869229"/>
            <a:ext cx="7152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/>
              <a:t>expt</a:t>
            </a:r>
            <a:endParaRPr lang="en-US" sz="1100" dirty="0"/>
          </a:p>
        </p:txBody>
      </p:sp>
      <p:sp>
        <p:nvSpPr>
          <p:cNvPr id="387" name="TextBox 386"/>
          <p:cNvSpPr txBox="1"/>
          <p:nvPr/>
        </p:nvSpPr>
        <p:spPr>
          <a:xfrm>
            <a:off x="1417542" y="2274929"/>
            <a:ext cx="4277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egid</a:t>
            </a:r>
            <a:endParaRPr lang="en-US" sz="1100" dirty="0"/>
          </a:p>
        </p:txBody>
      </p:sp>
      <p:sp>
        <p:nvSpPr>
          <p:cNvPr id="489" name="TextBox 488"/>
          <p:cNvSpPr txBox="1"/>
          <p:nvPr/>
        </p:nvSpPr>
        <p:spPr>
          <a:xfrm>
            <a:off x="4018606" y="5734289"/>
            <a:ext cx="4528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/>
              <a:t>refid</a:t>
            </a:r>
            <a:endParaRPr lang="en-US" sz="1100" dirty="0"/>
          </a:p>
        </p:txBody>
      </p:sp>
      <p:cxnSp>
        <p:nvCxnSpPr>
          <p:cNvPr id="61" name="Straight Arrow Connector 60"/>
          <p:cNvCxnSpPr>
            <a:stCxn id="14" idx="1"/>
          </p:cNvCxnSpPr>
          <p:nvPr/>
        </p:nvCxnSpPr>
        <p:spPr>
          <a:xfrm flipH="1">
            <a:off x="2961375" y="5368627"/>
            <a:ext cx="1211461" cy="412758"/>
          </a:xfrm>
          <a:prstGeom prst="straightConnector1">
            <a:avLst/>
          </a:prstGeom>
          <a:ln>
            <a:solidFill>
              <a:srgbClr val="3B3B3B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568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214752" y="1969288"/>
            <a:ext cx="7536984" cy="267786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CMOR3</a:t>
            </a:r>
            <a:br>
              <a:rPr lang="en-US" dirty="0"/>
            </a:br>
            <a:r>
              <a:rPr lang="en-US" dirty="0"/>
              <a:t>What’s new?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5074" y="2085686"/>
            <a:ext cx="7281726" cy="2561468"/>
          </a:xfrm>
        </p:spPr>
        <p:txBody>
          <a:bodyPr>
            <a:normAutofit fontScale="85000" lnSpcReduction="10000"/>
          </a:bodyPr>
          <a:lstStyle/>
          <a:p>
            <a:pPr marL="57150" indent="0">
              <a:spcBef>
                <a:spcPts val="0"/>
              </a:spcBef>
              <a:buNone/>
            </a:pPr>
            <a:r>
              <a:rPr lang="en-US" sz="1900" dirty="0" smtClean="0">
                <a:latin typeface="Menlo Regular"/>
                <a:cs typeface="Menlo Regular"/>
              </a:rPr>
              <a:t>create </a:t>
            </a:r>
            <a:r>
              <a:rPr lang="en-US" sz="1900" dirty="0">
                <a:latin typeface="Menlo Regular"/>
                <a:cs typeface="Menlo Regular"/>
              </a:rPr>
              <a:t>table </a:t>
            </a:r>
            <a:r>
              <a:rPr lang="en-US" sz="1900" dirty="0" err="1">
                <a:solidFill>
                  <a:schemeClr val="accent3">
                    <a:lumMod val="50000"/>
                  </a:schemeClr>
                </a:solidFill>
                <a:latin typeface="Menlo Regular"/>
                <a:cs typeface="Menlo Regular"/>
              </a:rPr>
              <a:t>var</a:t>
            </a:r>
            <a:r>
              <a:rPr lang="en-US" sz="1900" dirty="0">
                <a:solidFill>
                  <a:schemeClr val="accent3">
                    <a:lumMod val="50000"/>
                  </a:schemeClr>
                </a:solidFill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(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 smtClean="0">
                <a:solidFill>
                  <a:srgbClr val="4F6228"/>
                </a:solidFill>
                <a:latin typeface="Menlo Regular"/>
                <a:cs typeface="Menlo Regular"/>
              </a:rPr>
              <a:t>	 </a:t>
            </a:r>
            <a:r>
              <a:rPr lang="en-US" sz="1900" dirty="0" err="1" smtClean="0">
                <a:solidFill>
                  <a:srgbClr val="4F6228"/>
                </a:solidFill>
                <a:latin typeface="Menlo Regular"/>
                <a:cs typeface="Menlo Regular"/>
              </a:rPr>
              <a:t>uid</a:t>
            </a:r>
            <a:r>
              <a:rPr lang="en-US" sz="1900" dirty="0" smtClean="0">
                <a:solidFill>
                  <a:srgbClr val="4F6228"/>
                </a:solidFill>
                <a:latin typeface="Menlo Regular"/>
                <a:cs typeface="Menlo Regular"/>
              </a:rPr>
              <a:t> </a:t>
            </a:r>
            <a:r>
              <a:rPr lang="en-US" sz="1900" dirty="0">
                <a:latin typeface="Menlo Regular"/>
                <a:cs typeface="Menlo Regular"/>
              </a:rPr>
              <a:t>			</a:t>
            </a:r>
            <a:r>
              <a:rPr lang="en-US" sz="1900" dirty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 </a:t>
            </a:r>
            <a:r>
              <a:rPr lang="en-US" sz="1900" dirty="0">
                <a:solidFill>
                  <a:schemeClr val="accent5">
                    <a:lumMod val="75000"/>
                  </a:schemeClr>
                </a:solidFill>
                <a:latin typeface="Menlo Regular"/>
                <a:cs typeface="Menlo Regular"/>
              </a:rPr>
              <a:t>primary key not </a:t>
            </a:r>
            <a:r>
              <a:rPr lang="en-US" sz="1900" dirty="0">
                <a:solidFill>
                  <a:schemeClr val="accent2">
                    <a:lumMod val="75000"/>
                  </a:schemeClr>
                </a:solidFill>
                <a:latin typeface="Menlo Regular"/>
                <a:cs typeface="Menlo Regular"/>
              </a:rPr>
              <a:t>NULL</a:t>
            </a:r>
            <a:r>
              <a:rPr lang="en-US" sz="1900" dirty="0"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,</a:t>
            </a:r>
            <a:endParaRPr lang="en-US" sz="1900" dirty="0">
              <a:latin typeface="Menlo Regular"/>
              <a:cs typeface="Menlo Regular"/>
            </a:endParaRP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 smtClean="0">
                <a:solidFill>
                  <a:srgbClr val="4F6228"/>
                </a:solidFill>
                <a:latin typeface="Menlo Regular"/>
                <a:cs typeface="Menlo Regular"/>
              </a:rPr>
              <a:t>description</a:t>
            </a:r>
            <a:r>
              <a:rPr lang="en-US" sz="1900" dirty="0" smtClean="0">
                <a:latin typeface="Menlo Regular"/>
                <a:cs typeface="Menlo Regular"/>
              </a:rPr>
              <a:t>		</a:t>
            </a:r>
            <a:r>
              <a:rPr lang="en-US" sz="1900" dirty="0" smtClean="0">
                <a:solidFill>
                  <a:schemeClr val="accent6">
                    <a:lumMod val="75000"/>
                  </a:schemeClr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id</a:t>
            </a:r>
            <a:r>
              <a:rPr lang="en-US" sz="1900" dirty="0"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label</a:t>
            </a:r>
            <a:r>
              <a:rPr lang="en-US" sz="1900" dirty="0"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 err="1">
                <a:solidFill>
                  <a:srgbClr val="4F6228"/>
                </a:solidFill>
                <a:latin typeface="Menlo Regular"/>
                <a:cs typeface="Menlo Regular"/>
              </a:rPr>
              <a:t>procComment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 err="1">
                <a:solidFill>
                  <a:srgbClr val="4F6228"/>
                </a:solidFill>
                <a:latin typeface="Menlo Regular"/>
                <a:cs typeface="Menlo Regular"/>
              </a:rPr>
              <a:t>procNote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 err="1">
                <a:solidFill>
                  <a:srgbClr val="4F6228"/>
                </a:solidFill>
                <a:latin typeface="Menlo Regular"/>
                <a:cs typeface="Menlo Regular"/>
              </a:rPr>
              <a:t>prov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 err="1">
                <a:solidFill>
                  <a:srgbClr val="4F6228"/>
                </a:solidFill>
                <a:latin typeface="Menlo Regular"/>
                <a:cs typeface="Menlo Regular"/>
              </a:rPr>
              <a:t>sn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>
                <a:latin typeface="Menlo Regular"/>
                <a:cs typeface="Menlo Regular"/>
              </a:rPr>
              <a:t>        </a:t>
            </a:r>
            <a:r>
              <a:rPr lang="en-US" sz="1900" dirty="0">
                <a:solidFill>
                  <a:srgbClr val="4F6228"/>
                </a:solidFill>
                <a:latin typeface="Menlo Regular"/>
                <a:cs typeface="Menlo Regular"/>
              </a:rPr>
              <a:t>title</a:t>
            </a:r>
            <a:r>
              <a:rPr lang="en-US" sz="1900" dirty="0">
                <a:latin typeface="Menlo Regular"/>
                <a:cs typeface="Menlo Regular"/>
              </a:rPr>
              <a:t> </a:t>
            </a:r>
            <a:r>
              <a:rPr lang="en-US" sz="1900" dirty="0" smtClean="0">
                <a:latin typeface="Menlo Regular"/>
                <a:cs typeface="Menlo Regular"/>
              </a:rPr>
              <a:t>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>
                <a:latin typeface="Menlo Regular"/>
                <a:cs typeface="Menlo Regular"/>
              </a:rPr>
              <a:t>,</a:t>
            </a:r>
          </a:p>
          <a:p>
            <a:pPr marL="57150" indent="0">
              <a:spcBef>
                <a:spcPts val="0"/>
              </a:spcBef>
              <a:buNone/>
            </a:pPr>
            <a:r>
              <a:rPr lang="en-US" sz="1900" dirty="0" smtClean="0">
                <a:solidFill>
                  <a:srgbClr val="4F6228"/>
                </a:solidFill>
                <a:latin typeface="Menlo Regular"/>
                <a:cs typeface="Menlo Regular"/>
              </a:rPr>
              <a:t>	 units</a:t>
            </a:r>
            <a:r>
              <a:rPr lang="en-US" sz="1900" dirty="0" smtClean="0">
                <a:latin typeface="Menlo Regular"/>
                <a:cs typeface="Menlo Regular"/>
              </a:rPr>
              <a:t> 			</a:t>
            </a:r>
            <a:r>
              <a:rPr lang="en-US" sz="1900" dirty="0" smtClean="0">
                <a:solidFill>
                  <a:srgbClr val="E46C0A"/>
                </a:solidFill>
                <a:latin typeface="Menlo Regular"/>
                <a:cs typeface="Menlo Regular"/>
              </a:rPr>
              <a:t>text</a:t>
            </a:r>
            <a:r>
              <a:rPr lang="en-US" sz="1900" dirty="0" smtClean="0">
                <a:latin typeface="Menlo Regular"/>
                <a:cs typeface="Menlo Regular"/>
              </a:rPr>
              <a:t>)</a:t>
            </a:r>
            <a:endParaRPr lang="en-US" sz="1900" dirty="0">
              <a:latin typeface="Menlo Regular"/>
              <a:cs typeface="Menlo Regular"/>
            </a:endParaRPr>
          </a:p>
          <a:p>
            <a:endParaRPr lang="en-US" dirty="0">
              <a:latin typeface="Menlo Regular"/>
              <a:cs typeface="Menlo Regular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394210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/>
              <a:buChar char="•"/>
            </a:pPr>
            <a:r>
              <a:rPr lang="en-US" dirty="0"/>
              <a:t>Conversion of XML table to SQlite3 relational database</a:t>
            </a:r>
          </a:p>
        </p:txBody>
      </p:sp>
    </p:spTree>
    <p:extLst>
      <p:ext uri="{BB962C8B-B14F-4D97-AF65-F5344CB8AC3E}">
        <p14:creationId xmlns:p14="http://schemas.microsoft.com/office/powerpoint/2010/main" val="1311519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CMOR3</a:t>
            </a:r>
            <a:br>
              <a:rPr lang="en-US" dirty="0"/>
            </a:br>
            <a:r>
              <a:rPr lang="en-US" dirty="0"/>
              <a:t>What’s new?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/>
            <a:r>
              <a:rPr lang="en-US" dirty="0" smtClean="0"/>
              <a:t>From </a:t>
            </a:r>
            <a:r>
              <a:rPr lang="en-US" dirty="0"/>
              <a:t>SQL create JSON format table.</a:t>
            </a:r>
          </a:p>
          <a:p>
            <a:pPr marL="914400" lvl="1" indent="-514350"/>
            <a:r>
              <a:rPr lang="en-US" dirty="0"/>
              <a:t>CMOR3 will read JSON format table.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918416" y="2166577"/>
            <a:ext cx="6205581" cy="409176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8416" y="2166577"/>
            <a:ext cx="6394212" cy="4431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“</a:t>
            </a:r>
            <a:r>
              <a:rPr lang="en-US" sz="1200" dirty="0" err="1" smtClean="0">
                <a:latin typeface="Andale Mono"/>
                <a:ea typeface="ヒラギノ角ゴ Pro W3"/>
                <a:cs typeface="Andale Mono"/>
              </a:rPr>
              <a:t>GeoMIP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”: 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{</a:t>
            </a: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	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“Experiments”: {</a:t>
            </a:r>
          </a:p>
          <a:p>
            <a:r>
              <a:rPr lang="en-US" sz="1200" b="1" dirty="0" smtClean="0">
                <a:latin typeface="Andale Mono"/>
                <a:ea typeface="ヒラギノ角ゴ Pro W3"/>
                <a:cs typeface="Andale Mono"/>
              </a:rPr>
              <a:t>			"</a:t>
            </a:r>
            <a:r>
              <a:rPr lang="en-US" sz="1200" b="1" dirty="0">
                <a:solidFill>
                  <a:schemeClr val="accent3">
                    <a:lumMod val="75000"/>
                  </a:schemeClr>
                </a:solidFill>
                <a:latin typeface="Andale Mono"/>
                <a:ea typeface="ヒラギノ角ゴ Pro W3"/>
                <a:cs typeface="Andale Mono"/>
              </a:rPr>
              <a:t>G6sulfurSlice2</a:t>
            </a:r>
            <a:r>
              <a:rPr lang="en-US" sz="1200" b="1" dirty="0">
                <a:latin typeface="Andale Mono"/>
                <a:ea typeface="ヒラギノ角ゴ Pro W3"/>
                <a:cs typeface="Andale Mono"/>
              </a:rPr>
              <a:t>": {</a:t>
            </a: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		 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  “Variables”: 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{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"</a:t>
            </a:r>
            <a:r>
              <a:rPr lang="en-US" sz="1200" dirty="0" err="1">
                <a:solidFill>
                  <a:srgbClr val="77933C"/>
                </a:solidFill>
                <a:latin typeface="Andale Mono"/>
                <a:ea typeface="ヒラギノ角ゴ Pro W3"/>
                <a:cs typeface="Andale Mono"/>
              </a:rPr>
              <a:t>va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{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 smtClean="0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modeling_realm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err="1">
                <a:latin typeface="Andale Mono"/>
                <a:ea typeface="ヒラギノ角ゴ Pro W3"/>
                <a:cs typeface="Andale Mono"/>
              </a:rPr>
              <a:t>atmos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 smtClean="0">
                <a:solidFill>
                  <a:schemeClr val="accent6">
                    <a:lumMod val="50000"/>
                  </a:schemeClr>
                </a:solidFill>
                <a:latin typeface="Andale Mono"/>
                <a:ea typeface="ヒラギノ角ゴ Pro W3"/>
                <a:cs typeface="Andale Mono"/>
              </a:rPr>
              <a:t>ok_max_mean_abs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"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: "4.679",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ok_min_mean_abs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0.9886”,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levels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"17",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timeLabel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"time-mean",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mipTable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err="1">
                <a:latin typeface="Andale Mono"/>
                <a:ea typeface="ヒラギノ角ゴ Pro W3"/>
                <a:cs typeface="Andale Mono"/>
              </a:rPr>
              <a:t>Amon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valid_max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69.93”,</a:t>
            </a:r>
            <a:endParaRPr lang="en-US" sz="1200" dirty="0">
              <a:latin typeface="Andale Mono"/>
              <a:ea typeface="ヒラギノ角ゴ Pro W3"/>
              <a:cs typeface="Andale Mono"/>
            </a:endParaRP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valid_min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"-71.1",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frequency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err="1">
                <a:latin typeface="Andale Mono"/>
                <a:ea typeface="ヒラギノ角ゴ Pro W3"/>
                <a:cs typeface="Andale Mono"/>
              </a:rPr>
              <a:t>mon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cell_methods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"time: mean",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 err="1" smtClean="0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timeDimension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": "time",</a:t>
            </a:r>
          </a:p>
          <a:p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		"</a:t>
            </a:r>
            <a:r>
              <a:rPr lang="en-US" sz="1200" dirty="0">
                <a:solidFill>
                  <a:srgbClr val="984807"/>
                </a:solidFill>
                <a:latin typeface="Andale Mono"/>
                <a:ea typeface="ヒラギノ角ゴ Pro W3"/>
                <a:cs typeface="Andale Mono"/>
              </a:rPr>
              <a:t>dimensions</a:t>
            </a:r>
            <a:r>
              <a:rPr lang="en-US" sz="1200" dirty="0">
                <a:latin typeface="Andale Mono"/>
                <a:ea typeface="ヒラギノ角ゴ Pro W3"/>
                <a:cs typeface="Andale Mono"/>
              </a:rPr>
              <a:t>": "</a:t>
            </a:r>
            <a:r>
              <a:rPr lang="en-US" sz="1200" dirty="0" err="1">
                <a:latin typeface="Andale Mono"/>
                <a:ea typeface="ヒラギノ角ゴ Pro W3"/>
                <a:cs typeface="Andale Mono"/>
              </a:rPr>
              <a:t>longitude|latitude|</a:t>
            </a:r>
            <a:r>
              <a:rPr lang="en-US" sz="1200" dirty="0" err="1" smtClean="0">
                <a:latin typeface="Andale Mono"/>
                <a:ea typeface="ヒラギノ角ゴ Pro W3"/>
                <a:cs typeface="Andale Mono"/>
              </a:rPr>
              <a:t>plevs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”</a:t>
            </a:r>
            <a:endParaRPr lang="en-US" sz="1200" dirty="0">
              <a:latin typeface="Andale Mono"/>
              <a:ea typeface="ヒラギノ角ゴ Pro W3"/>
              <a:cs typeface="Andale Mono"/>
            </a:endParaRP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				  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}</a:t>
            </a: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			   }</a:t>
            </a:r>
            <a:endParaRPr lang="en-US" sz="1200" dirty="0">
              <a:latin typeface="Andale Mono"/>
              <a:ea typeface="ヒラギノ角ゴ Pro W3"/>
              <a:cs typeface="Andale Mono"/>
            </a:endParaRP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			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}</a:t>
            </a: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 </a:t>
            </a:r>
            <a:r>
              <a:rPr lang="en-US" sz="1200" dirty="0" smtClean="0">
                <a:latin typeface="Andale Mono"/>
                <a:ea typeface="ヒラギノ角ゴ Pro W3"/>
                <a:cs typeface="Andale Mono"/>
              </a:rPr>
              <a:t>                 }</a:t>
            </a:r>
            <a:endParaRPr lang="en-US" sz="1200" dirty="0">
              <a:latin typeface="Andale Mono"/>
              <a:ea typeface="ヒラギノ角ゴ Pro W3"/>
              <a:cs typeface="Andale Mono"/>
            </a:endParaRPr>
          </a:p>
          <a:p>
            <a:r>
              <a:rPr lang="en-US" sz="1200" dirty="0">
                <a:latin typeface="Andale Mono"/>
                <a:ea typeface="ヒラギノ角ゴ Pro W3"/>
                <a:cs typeface="Andale Mono"/>
              </a:rPr>
              <a:t>			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40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LNL_tempal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1958</TotalTime>
  <Words>1004</Words>
  <Application>Microsoft Macintosh PowerPoint</Application>
  <PresentationFormat>On-screen Show (4:3)</PresentationFormat>
  <Paragraphs>365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LLNL_tempalte</vt:lpstr>
      <vt:lpstr>Climate Model Output Rewriter (CMOR) Version 3</vt:lpstr>
      <vt:lpstr>Content</vt:lpstr>
      <vt:lpstr>Background</vt:lpstr>
      <vt:lpstr>What is CMOR?</vt:lpstr>
      <vt:lpstr>Coupled Model Intercomparison Project 6</vt:lpstr>
      <vt:lpstr>Current projects for CMIP6</vt:lpstr>
      <vt:lpstr>CMOR3 Gathering information for CMIP6 (XML)</vt:lpstr>
      <vt:lpstr>CMOR3 What’s new?</vt:lpstr>
      <vt:lpstr>CMOR3 What’s new?</vt:lpstr>
      <vt:lpstr>CMOR3 What’s new?</vt:lpstr>
      <vt:lpstr>CMOR3 What’s new?</vt:lpstr>
      <vt:lpstr>CMOR3 Workflow</vt:lpstr>
      <vt:lpstr>Introduction to ezCMOR</vt:lpstr>
      <vt:lpstr>ezCMOR</vt:lpstr>
      <vt:lpstr>For further information.</vt:lpstr>
      <vt:lpstr>CMOR &amp; ezCMOR</vt:lpstr>
      <vt:lpstr>ezCMOR</vt:lpstr>
      <vt:lpstr>ezCMOR</vt:lpstr>
      <vt:lpstr>ezCMOR</vt:lpstr>
      <vt:lpstr>ezCMOR</vt:lpstr>
    </vt:vector>
  </TitlesOfParts>
  <Company>LLNL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CMOR Version 3</dc:title>
  <dc:creator>Denis  Nadeau</dc:creator>
  <cp:lastModifiedBy>Denis  Nadeau</cp:lastModifiedBy>
  <cp:revision>100</cp:revision>
  <dcterms:created xsi:type="dcterms:W3CDTF">2015-11-25T19:03:39Z</dcterms:created>
  <dcterms:modified xsi:type="dcterms:W3CDTF">2015-12-09T18:30:03Z</dcterms:modified>
</cp:coreProperties>
</file>

<file path=docProps/thumbnail.jpeg>
</file>